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66" r:id="rId3"/>
    <p:sldId id="257" r:id="rId4"/>
    <p:sldId id="258" r:id="rId5"/>
    <p:sldId id="259" r:id="rId6"/>
    <p:sldId id="260" r:id="rId7"/>
    <p:sldId id="261" r:id="rId8"/>
    <p:sldId id="262" r:id="rId9"/>
    <p:sldId id="267" r:id="rId10"/>
    <p:sldId id="263" r:id="rId11"/>
    <p:sldId id="264" r:id="rId12"/>
    <p:sldId id="265" r:id="rId13"/>
  </p:sldIdLst>
  <p:sldSz cx="12192000" cy="6858000"/>
  <p:notesSz cx="6858000" cy="9144000"/>
  <p:embeddedFontLst>
    <p:embeddedFont>
      <p:font typeface="Blackadder ITC" panose="04020505051007020D02" pitchFamily="82" charset="0"/>
      <p:regular r:id="rId14"/>
    </p:embeddedFont>
    <p:embeddedFont>
      <p:font typeface="Chiller" panose="04020404031007020602" pitchFamily="82" charset="0"/>
      <p:regular r:id="rId15"/>
    </p:embeddedFont>
    <p:embeddedFont>
      <p:font typeface="Eurostile" panose="020B0504020202050204" pitchFamily="34" charset="0"/>
      <p:regular r:id="rId1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6699FF"/>
    <a:srgbClr val="CCECFF"/>
    <a:srgbClr val="66CCFF"/>
    <a:srgbClr val="33CCFF"/>
    <a:srgbClr val="3399FF"/>
    <a:srgbClr val="FF5050"/>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68" d="100"/>
          <a:sy n="68" d="100"/>
        </p:scale>
        <p:origin x="45" y="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1EC045-1D42-4772-9AF0-2C162C9986F6}" type="datetimeFigureOut">
              <a:rPr lang="en-US" smtClean="0"/>
              <a:t>2024-06-30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2872896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1EC045-1D42-4772-9AF0-2C162C9986F6}" type="datetimeFigureOut">
              <a:rPr lang="en-US" smtClean="0"/>
              <a:t>2024-06-30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1397938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1EC045-1D42-4772-9AF0-2C162C9986F6}" type="datetimeFigureOut">
              <a:rPr lang="en-US" smtClean="0"/>
              <a:t>2024-06-30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508682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1EC045-1D42-4772-9AF0-2C162C9986F6}" type="datetimeFigureOut">
              <a:rPr lang="en-US" smtClean="0"/>
              <a:t>2024-06-30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266375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1EC045-1D42-4772-9AF0-2C162C9986F6}" type="datetimeFigureOut">
              <a:rPr lang="en-US" smtClean="0"/>
              <a:t>2024-06-30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1068077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1EC045-1D42-4772-9AF0-2C162C9986F6}" type="datetimeFigureOut">
              <a:rPr lang="en-US" smtClean="0"/>
              <a:t>2024-06-30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2781758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1EC045-1D42-4772-9AF0-2C162C9986F6}" type="datetimeFigureOut">
              <a:rPr lang="en-US" smtClean="0"/>
              <a:t>2024-06-30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38985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1EC045-1D42-4772-9AF0-2C162C9986F6}" type="datetimeFigureOut">
              <a:rPr lang="en-US" smtClean="0"/>
              <a:t>2024-06-30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989509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1EC045-1D42-4772-9AF0-2C162C9986F6}" type="datetimeFigureOut">
              <a:rPr lang="en-US" smtClean="0"/>
              <a:t>2024-06-30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4268885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1EC045-1D42-4772-9AF0-2C162C9986F6}" type="datetimeFigureOut">
              <a:rPr lang="en-US" smtClean="0"/>
              <a:t>2024-06-30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1066128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1EC045-1D42-4772-9AF0-2C162C9986F6}" type="datetimeFigureOut">
              <a:rPr lang="en-US" smtClean="0"/>
              <a:t>2024-06-30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57AF6-14DD-4107-B87F-95CA56E40B11}" type="slidenum">
              <a:rPr lang="en-US" smtClean="0"/>
              <a:t>‹#›</a:t>
            </a:fld>
            <a:endParaRPr lang="en-US"/>
          </a:p>
        </p:txBody>
      </p:sp>
    </p:spTree>
    <p:extLst>
      <p:ext uri="{BB962C8B-B14F-4D97-AF65-F5344CB8AC3E}">
        <p14:creationId xmlns:p14="http://schemas.microsoft.com/office/powerpoint/2010/main" val="273958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D01EC045-1D42-4772-9AF0-2C162C9986F6}" type="datetimeFigureOut">
              <a:rPr lang="en-US" smtClean="0"/>
              <a:t>2024-06-30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37057AF6-14DD-4107-B87F-95CA56E40B11}" type="slidenum">
              <a:rPr lang="en-US" smtClean="0"/>
              <a:t>‹#›</a:t>
            </a:fld>
            <a:endParaRPr lang="en-US"/>
          </a:p>
        </p:txBody>
      </p:sp>
    </p:spTree>
    <p:extLst>
      <p:ext uri="{BB962C8B-B14F-4D97-AF65-F5344CB8AC3E}">
        <p14:creationId xmlns:p14="http://schemas.microsoft.com/office/powerpoint/2010/main" val="27375111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7.jpg"/><Relationship Id="rId5" Type="http://schemas.microsoft.com/office/2007/relationships/hdphoto" Target="../media/hdphoto4.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5B09-7CA1-8852-EF60-4DCB4F92BC65}"/>
              </a:ext>
            </a:extLst>
          </p:cNvPr>
          <p:cNvSpPr>
            <a:spLocks noGrp="1"/>
          </p:cNvSpPr>
          <p:nvPr>
            <p:ph type="ctrTitle"/>
          </p:nvPr>
        </p:nvSpPr>
        <p:spPr>
          <a:xfrm>
            <a:off x="1524000" y="622760"/>
            <a:ext cx="9331234" cy="2387600"/>
          </a:xfrm>
        </p:spPr>
        <p:txBody>
          <a:bodyPr>
            <a:normAutofit fontScale="90000"/>
          </a:bodyPr>
          <a:lstStyle/>
          <a:p>
            <a:r>
              <a:rPr lang="en-US" dirty="0"/>
              <a:t>International Lunar Development under the Artemis Accords:</a:t>
            </a:r>
            <a:br>
              <a:rPr lang="en-US" dirty="0"/>
            </a:br>
            <a:r>
              <a:rPr lang="en-US" dirty="0"/>
              <a:t>A Scientist’s Perspective</a:t>
            </a:r>
          </a:p>
        </p:txBody>
      </p:sp>
      <p:sp>
        <p:nvSpPr>
          <p:cNvPr id="3" name="Subtitle 2">
            <a:extLst>
              <a:ext uri="{FF2B5EF4-FFF2-40B4-BE49-F238E27FC236}">
                <a16:creationId xmlns:a16="http://schemas.microsoft.com/office/drawing/2014/main" id="{FA9EC318-8D22-B804-9D33-4DCBFE99E8B4}"/>
              </a:ext>
            </a:extLst>
          </p:cNvPr>
          <p:cNvSpPr>
            <a:spLocks noGrp="1"/>
          </p:cNvSpPr>
          <p:nvPr>
            <p:ph type="subTitle" idx="1"/>
          </p:nvPr>
        </p:nvSpPr>
        <p:spPr>
          <a:xfrm>
            <a:off x="1617617" y="3588824"/>
            <a:ext cx="9144000" cy="1655762"/>
          </a:xfrm>
        </p:spPr>
        <p:txBody>
          <a:bodyPr>
            <a:normAutofit/>
          </a:bodyPr>
          <a:lstStyle/>
          <a:p>
            <a:r>
              <a:rPr lang="en-US" sz="3200" dirty="0"/>
              <a:t>Teviet Creighton</a:t>
            </a:r>
          </a:p>
          <a:p>
            <a:r>
              <a:rPr lang="en-US" sz="3200" b="1" dirty="0">
                <a:latin typeface="Eurostile" panose="020B0504020202050204" pitchFamily="34" charset="0"/>
              </a:rPr>
              <a:t>STARGATE</a:t>
            </a:r>
            <a:r>
              <a:rPr lang="en-US" sz="3200" dirty="0"/>
              <a:t> Project Lead</a:t>
            </a:r>
          </a:p>
        </p:txBody>
      </p:sp>
      <p:pic>
        <p:nvPicPr>
          <p:cNvPr id="5" name="Picture 4" descr="A black and orange sign with white text&#10;&#10;Description automatically generated">
            <a:extLst>
              <a:ext uri="{FF2B5EF4-FFF2-40B4-BE49-F238E27FC236}">
                <a16:creationId xmlns:a16="http://schemas.microsoft.com/office/drawing/2014/main" id="{2131BEE3-D7AC-3CD8-59B1-CEBDD2602D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69" y="5823050"/>
            <a:ext cx="3439049" cy="972788"/>
          </a:xfrm>
          <a:prstGeom prst="rect">
            <a:avLst/>
          </a:prstGeom>
        </p:spPr>
      </p:pic>
      <p:pic>
        <p:nvPicPr>
          <p:cNvPr id="6" name="Picture 5" descr="A logo of a planet earth&#10;&#10;Description automatically generated">
            <a:extLst>
              <a:ext uri="{FF2B5EF4-FFF2-40B4-BE49-F238E27FC236}">
                <a16:creationId xmlns:a16="http://schemas.microsoft.com/office/drawing/2014/main" id="{A645CE4E-DD9D-1AA1-6E8B-FFDE57C0A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1792" y="5212080"/>
            <a:ext cx="3950208" cy="1645920"/>
          </a:xfrm>
          <a:prstGeom prst="rect">
            <a:avLst/>
          </a:prstGeom>
        </p:spPr>
      </p:pic>
    </p:spTree>
    <p:extLst>
      <p:ext uri="{BB962C8B-B14F-4D97-AF65-F5344CB8AC3E}">
        <p14:creationId xmlns:p14="http://schemas.microsoft.com/office/powerpoint/2010/main" val="525554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hole in space&#10;&#10;Description automatically generated">
            <a:extLst>
              <a:ext uri="{FF2B5EF4-FFF2-40B4-BE49-F238E27FC236}">
                <a16:creationId xmlns:a16="http://schemas.microsoft.com/office/drawing/2014/main" id="{C8072409-20AC-26D7-C22E-5422A58099C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EBA7AA6-ECCF-0A47-CFA0-F58AF5EC118A}"/>
              </a:ext>
            </a:extLst>
          </p:cNvPr>
          <p:cNvSpPr>
            <a:spLocks noGrp="1"/>
          </p:cNvSpPr>
          <p:nvPr>
            <p:ph type="title"/>
          </p:nvPr>
        </p:nvSpPr>
        <p:spPr/>
        <p:txBody>
          <a:bodyPr/>
          <a:lstStyle/>
          <a:p>
            <a:r>
              <a:rPr lang="en-US" dirty="0">
                <a:effectLst>
                  <a:outerShdw blurRad="50800" dist="50800" dir="5400000" algn="ctr" rotWithShape="0">
                    <a:schemeClr val="bg1"/>
                  </a:outerShdw>
                </a:effectLst>
              </a:rPr>
              <a:t>My Background</a:t>
            </a:r>
          </a:p>
        </p:txBody>
      </p:sp>
      <p:sp>
        <p:nvSpPr>
          <p:cNvPr id="3" name="Content Placeholder 2">
            <a:extLst>
              <a:ext uri="{FF2B5EF4-FFF2-40B4-BE49-F238E27FC236}">
                <a16:creationId xmlns:a16="http://schemas.microsoft.com/office/drawing/2014/main" id="{00A215C4-DFA0-FE0F-4EF5-113CA6B61893}"/>
              </a:ext>
            </a:extLst>
          </p:cNvPr>
          <p:cNvSpPr>
            <a:spLocks noGrp="1"/>
          </p:cNvSpPr>
          <p:nvPr>
            <p:ph idx="1"/>
          </p:nvPr>
        </p:nvSpPr>
        <p:spPr>
          <a:xfrm>
            <a:off x="838199" y="1825625"/>
            <a:ext cx="10809849" cy="4351338"/>
          </a:xfrm>
        </p:spPr>
        <p:txBody>
          <a:bodyPr/>
          <a:lstStyle/>
          <a:p>
            <a:r>
              <a:rPr lang="en-US" sz="3200" dirty="0">
                <a:effectLst>
                  <a:outerShdw blurRad="50800" dist="50800" dir="5400000" algn="ctr" rotWithShape="0">
                    <a:schemeClr val="bg1"/>
                  </a:outerShdw>
                </a:effectLst>
              </a:rPr>
              <a:t>Theoretical astrophysics </a:t>
            </a:r>
            <a:r>
              <a:rPr lang="en-US" sz="3200" dirty="0">
                <a:effectLst>
                  <a:outerShdw blurRad="50800" dist="50800" dir="5400000" algn="ctr" rotWithShape="0">
                    <a:schemeClr val="bg1"/>
                  </a:outerShdw>
                </a:effectLst>
                <a:latin typeface="Aptos" panose="020B0004020202020204" pitchFamily="34" charset="0"/>
              </a:rPr>
              <a:t>↔ Radio astronomy ↔ Space R&amp;D</a:t>
            </a:r>
            <a:br>
              <a:rPr lang="en-US" sz="3200" dirty="0">
                <a:effectLst>
                  <a:outerShdw blurRad="50800" dist="50800" dir="5400000" algn="ctr" rotWithShape="0">
                    <a:schemeClr val="bg1"/>
                  </a:outerShdw>
                </a:effectLst>
                <a:latin typeface="Aptos" panose="020B0004020202020204" pitchFamily="34" charset="0"/>
              </a:rPr>
            </a:br>
            <a:endParaRPr lang="en-US" sz="3200" dirty="0">
              <a:effectLst>
                <a:outerShdw blurRad="50800" dist="50800" dir="5400000" algn="ctr" rotWithShape="0">
                  <a:schemeClr val="bg1"/>
                </a:outerShdw>
              </a:effectLst>
              <a:latin typeface="Aptos" panose="020B0004020202020204" pitchFamily="34" charset="0"/>
            </a:endParaRPr>
          </a:p>
          <a:p>
            <a:r>
              <a:rPr lang="en-US" sz="3200" dirty="0">
                <a:effectLst>
                  <a:outerShdw blurRad="50800" dist="50800" dir="5400000" algn="ctr" rotWithShape="0">
                    <a:schemeClr val="bg1"/>
                  </a:outerShdw>
                </a:effectLst>
                <a:latin typeface="Aptos" panose="020B0004020202020204" pitchFamily="34" charset="0"/>
              </a:rPr>
              <a:t>Many international collaborations, including:</a:t>
            </a:r>
            <a:br>
              <a:rPr lang="en-US" sz="3200" dirty="0">
                <a:effectLst>
                  <a:outerShdw blurRad="50800" dist="50800" dir="5400000" algn="ctr" rotWithShape="0">
                    <a:schemeClr val="bg1"/>
                  </a:outerShdw>
                </a:effectLst>
                <a:latin typeface="Aptos" panose="020B0004020202020204" pitchFamily="34" charset="0"/>
              </a:rPr>
            </a:br>
            <a:r>
              <a:rPr lang="en-US" sz="3200" dirty="0">
                <a:effectLst>
                  <a:outerShdw blurRad="50800" dist="50800" dir="5400000" algn="ctr" rotWithShape="0">
                    <a:schemeClr val="bg1"/>
                  </a:outerShdw>
                </a:effectLst>
                <a:latin typeface="Aptos" panose="020B0004020202020204" pitchFamily="34" charset="0"/>
              </a:rPr>
              <a:t>◦ LIGO-Virgo-KAGRA collaboration</a:t>
            </a:r>
            <a:br>
              <a:rPr lang="en-US" sz="3200" dirty="0">
                <a:effectLst>
                  <a:outerShdw blurRad="50800" dist="50800" dir="5400000" algn="ctr" rotWithShape="0">
                    <a:schemeClr val="bg1"/>
                  </a:outerShdw>
                </a:effectLst>
                <a:latin typeface="Aptos" panose="020B0004020202020204" pitchFamily="34" charset="0"/>
              </a:rPr>
            </a:br>
            <a:r>
              <a:rPr lang="en-US" sz="3200" dirty="0">
                <a:effectLst>
                  <a:outerShdw blurRad="50800" dist="50800" dir="5400000" algn="ctr" rotWithShape="0">
                    <a:schemeClr val="bg1"/>
                  </a:outerShdw>
                </a:effectLst>
                <a:latin typeface="Aptos" panose="020B0004020202020204" pitchFamily="34" charset="0"/>
              </a:rPr>
              <a:t>◦ LISA International Science Team</a:t>
            </a:r>
            <a:br>
              <a:rPr lang="en-US" sz="3200" dirty="0">
                <a:effectLst>
                  <a:outerShdw blurRad="50800" dist="50800" dir="5400000" algn="ctr" rotWithShape="0">
                    <a:schemeClr val="bg1"/>
                  </a:outerShdw>
                </a:effectLst>
                <a:latin typeface="Aptos" panose="020B0004020202020204" pitchFamily="34" charset="0"/>
              </a:rPr>
            </a:br>
            <a:r>
              <a:rPr lang="en-US" sz="3200" dirty="0">
                <a:effectLst>
                  <a:outerShdw blurRad="50800" dist="50800" dir="5400000" algn="ctr" rotWithShape="0">
                    <a:schemeClr val="bg1"/>
                  </a:outerShdw>
                </a:effectLst>
                <a:latin typeface="Aptos" panose="020B0004020202020204" pitchFamily="34" charset="0"/>
              </a:rPr>
              <a:t>◦ Chinese-American </a:t>
            </a:r>
            <a:r>
              <a:rPr lang="en-US" sz="3200" dirty="0" err="1">
                <a:effectLst>
                  <a:outerShdw blurRad="50800" dist="50800" dir="5400000" algn="ctr" rotWithShape="0">
                    <a:schemeClr val="bg1"/>
                  </a:outerShdw>
                </a:effectLst>
                <a:latin typeface="Aptos" panose="020B0004020202020204" pitchFamily="34" charset="0"/>
              </a:rPr>
              <a:t>Kavli</a:t>
            </a:r>
            <a:r>
              <a:rPr lang="en-US" sz="3200" dirty="0">
                <a:effectLst>
                  <a:outerShdw blurRad="50800" dist="50800" dir="5400000" algn="ctr" rotWithShape="0">
                    <a:schemeClr val="bg1"/>
                  </a:outerShdw>
                </a:effectLst>
                <a:latin typeface="Aptos" panose="020B0004020202020204" pitchFamily="34" charset="0"/>
              </a:rPr>
              <a:t> Frontiers of Science</a:t>
            </a:r>
            <a:br>
              <a:rPr lang="en-US" sz="3200" dirty="0">
                <a:effectLst>
                  <a:outerShdw blurRad="50800" dist="50800" dir="5400000" algn="ctr" rotWithShape="0">
                    <a:schemeClr val="bg1"/>
                  </a:outerShdw>
                </a:effectLst>
                <a:latin typeface="Aptos" panose="020B0004020202020204" pitchFamily="34" charset="0"/>
              </a:rPr>
            </a:br>
            <a:endParaRPr lang="en-US" sz="3200" dirty="0">
              <a:effectLst>
                <a:outerShdw blurRad="50800" dist="50800" dir="5400000" algn="ctr" rotWithShape="0">
                  <a:schemeClr val="bg1"/>
                </a:outerShdw>
              </a:effectLst>
              <a:latin typeface="Aptos" panose="020B0004020202020204" pitchFamily="34" charset="0"/>
            </a:endParaRPr>
          </a:p>
          <a:p>
            <a:r>
              <a:rPr lang="en-US" sz="3200" b="1" dirty="0">
                <a:effectLst>
                  <a:outerShdw blurRad="50800" dist="50800" dir="5400000" algn="ctr" rotWithShape="0">
                    <a:schemeClr val="bg1"/>
                  </a:outerShdw>
                </a:effectLst>
                <a:latin typeface="Eurostile" panose="020B0504020202050204" pitchFamily="34" charset="0"/>
              </a:rPr>
              <a:t>STARGATE</a:t>
            </a:r>
            <a:r>
              <a:rPr lang="en-US" sz="3200" dirty="0">
                <a:effectLst>
                  <a:outerShdw blurRad="50800" dist="50800" dir="5400000" algn="ctr" rotWithShape="0">
                    <a:schemeClr val="bg1"/>
                  </a:outerShdw>
                </a:effectLst>
                <a:latin typeface="Aptos" panose="020B0004020202020204" pitchFamily="34" charset="0"/>
              </a:rPr>
              <a:t> space technology commercialization program</a:t>
            </a:r>
            <a:endParaRPr lang="en-US" sz="3200" dirty="0">
              <a:effectLst>
                <a:outerShdw blurRad="50800" dist="50800" dir="5400000" algn="ctr" rotWithShape="0">
                  <a:schemeClr val="bg1"/>
                </a:outerShdw>
              </a:effectLst>
            </a:endParaRPr>
          </a:p>
          <a:p>
            <a:endParaRPr lang="en-US" dirty="0"/>
          </a:p>
        </p:txBody>
      </p:sp>
    </p:spTree>
    <p:extLst>
      <p:ext uri="{BB962C8B-B14F-4D97-AF65-F5344CB8AC3E}">
        <p14:creationId xmlns:p14="http://schemas.microsoft.com/office/powerpoint/2010/main" val="191035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full moon in the sky&#10;&#10;Description automatically generated">
            <a:extLst>
              <a:ext uri="{FF2B5EF4-FFF2-40B4-BE49-F238E27FC236}">
                <a16:creationId xmlns:a16="http://schemas.microsoft.com/office/drawing/2014/main" id="{3FCB6C4E-1BFA-F510-CE68-12590E23EE1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505"/>
                    </a14:imgEffect>
                  </a14:imgLayer>
                </a14:imgProps>
              </a:ex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5" name="Picture 4" descr="A full moon with a black background&#10;&#10;Description automatically generated">
            <a:extLst>
              <a:ext uri="{FF2B5EF4-FFF2-40B4-BE49-F238E27FC236}">
                <a16:creationId xmlns:a16="http://schemas.microsoft.com/office/drawing/2014/main" id="{B894BE12-FD16-11E8-E772-32B2ACD58A4B}"/>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505"/>
                    </a14:imgEffect>
                  </a14:imgLayer>
                </a14:imgProps>
              </a:ex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2" name="Title 1">
            <a:extLst>
              <a:ext uri="{FF2B5EF4-FFF2-40B4-BE49-F238E27FC236}">
                <a16:creationId xmlns:a16="http://schemas.microsoft.com/office/drawing/2014/main" id="{3D4550C7-505D-9DC6-0C5C-A97188D27B34}"/>
              </a:ext>
            </a:extLst>
          </p:cNvPr>
          <p:cNvSpPr>
            <a:spLocks noGrp="1"/>
          </p:cNvSpPr>
          <p:nvPr>
            <p:ph type="title"/>
          </p:nvPr>
        </p:nvSpPr>
        <p:spPr>
          <a:xfrm>
            <a:off x="561703" y="365125"/>
            <a:ext cx="10792097" cy="1325563"/>
          </a:xfrm>
        </p:spPr>
        <p:txBody>
          <a:bodyPr/>
          <a:lstStyle/>
          <a:p>
            <a:r>
              <a:rPr lang="en-US" dirty="0"/>
              <a:t>The Moon is…</a:t>
            </a:r>
          </a:p>
        </p:txBody>
      </p:sp>
      <p:sp>
        <p:nvSpPr>
          <p:cNvPr id="3" name="Content Placeholder 2">
            <a:extLst>
              <a:ext uri="{FF2B5EF4-FFF2-40B4-BE49-F238E27FC236}">
                <a16:creationId xmlns:a16="http://schemas.microsoft.com/office/drawing/2014/main" id="{3F3ABFA0-2D68-4BFF-8537-D9DBB50428A0}"/>
              </a:ext>
            </a:extLst>
          </p:cNvPr>
          <p:cNvSpPr>
            <a:spLocks noGrp="1"/>
          </p:cNvSpPr>
          <p:nvPr>
            <p:ph idx="1"/>
          </p:nvPr>
        </p:nvSpPr>
        <p:spPr>
          <a:xfrm>
            <a:off x="561703" y="1825625"/>
            <a:ext cx="9168085" cy="4351338"/>
          </a:xfrm>
        </p:spPr>
        <p:txBody>
          <a:bodyPr/>
          <a:lstStyle/>
          <a:p>
            <a:pPr marL="0" indent="0">
              <a:buNone/>
            </a:pPr>
            <a:r>
              <a:rPr lang="en-US" dirty="0"/>
              <a:t>… The province of all humankind, to be explored and used for the benefit of all countries.</a:t>
            </a:r>
          </a:p>
          <a:p>
            <a:pPr marL="0" indent="0">
              <a:buNone/>
            </a:pPr>
            <a:r>
              <a:rPr lang="en-US" dirty="0"/>
              <a:t>… The new frontier, offering wealth and opportunity to bold pioneers willing to stake their claim.</a:t>
            </a:r>
          </a:p>
          <a:p>
            <a:pPr marL="0" indent="0">
              <a:buNone/>
            </a:pPr>
            <a:r>
              <a:rPr lang="en-US" dirty="0"/>
              <a:t>… The ultimate strategic “high ground”, control of which is essential for the national security of </a:t>
            </a:r>
            <a:r>
              <a:rPr lang="en-US" dirty="0">
                <a:solidFill>
                  <a:srgbClr val="00B0F0"/>
                </a:solidFill>
              </a:rPr>
              <a:t>[insert country here]</a:t>
            </a:r>
            <a:r>
              <a:rPr lang="en-US" dirty="0"/>
              <a:t>.</a:t>
            </a:r>
          </a:p>
        </p:txBody>
      </p:sp>
      <p:sp>
        <p:nvSpPr>
          <p:cNvPr id="8" name="TextBox 7">
            <a:extLst>
              <a:ext uri="{FF2B5EF4-FFF2-40B4-BE49-F238E27FC236}">
                <a16:creationId xmlns:a16="http://schemas.microsoft.com/office/drawing/2014/main" id="{1FA3C700-0E92-6872-73D8-CE2F76DD54E2}"/>
              </a:ext>
            </a:extLst>
          </p:cNvPr>
          <p:cNvSpPr txBox="1"/>
          <p:nvPr/>
        </p:nvSpPr>
        <p:spPr>
          <a:xfrm>
            <a:off x="9525000" y="1666848"/>
            <a:ext cx="2695931" cy="1938992"/>
          </a:xfrm>
          <a:prstGeom prst="rect">
            <a:avLst/>
          </a:prstGeom>
          <a:noFill/>
        </p:spPr>
        <p:txBody>
          <a:bodyPr wrap="none" rtlCol="0">
            <a:spAutoFit/>
          </a:bodyPr>
          <a:lstStyle/>
          <a:p>
            <a:r>
              <a:rPr lang="en-US" sz="6000" dirty="0">
                <a:solidFill>
                  <a:srgbClr val="92D050"/>
                </a:solidFill>
              </a:rPr>
              <a:t>} </a:t>
            </a:r>
            <a:r>
              <a:rPr lang="en-US" sz="4400" baseline="10000" dirty="0">
                <a:solidFill>
                  <a:srgbClr val="92D050"/>
                </a:solidFill>
              </a:rPr>
              <a:t>Scientist</a:t>
            </a:r>
          </a:p>
          <a:p>
            <a:r>
              <a:rPr lang="en-US" sz="6000" dirty="0">
                <a:solidFill>
                  <a:srgbClr val="FFC000"/>
                </a:solidFill>
              </a:rPr>
              <a:t>} </a:t>
            </a:r>
            <a:r>
              <a:rPr lang="en-US" sz="4400" baseline="10000" dirty="0">
                <a:solidFill>
                  <a:srgbClr val="FFC000"/>
                </a:solidFill>
              </a:rPr>
              <a:t>Entrepreneur</a:t>
            </a:r>
          </a:p>
        </p:txBody>
      </p:sp>
      <p:sp>
        <p:nvSpPr>
          <p:cNvPr id="4" name="TextBox 3">
            <a:extLst>
              <a:ext uri="{FF2B5EF4-FFF2-40B4-BE49-F238E27FC236}">
                <a16:creationId xmlns:a16="http://schemas.microsoft.com/office/drawing/2014/main" id="{88769BA0-A27E-19CB-673C-84A9F46C428D}"/>
              </a:ext>
            </a:extLst>
          </p:cNvPr>
          <p:cNvSpPr txBox="1"/>
          <p:nvPr/>
        </p:nvSpPr>
        <p:spPr>
          <a:xfrm>
            <a:off x="2436498" y="4442347"/>
            <a:ext cx="7042505" cy="523220"/>
          </a:xfrm>
          <a:prstGeom prst="rect">
            <a:avLst/>
          </a:prstGeom>
          <a:noFill/>
        </p:spPr>
        <p:txBody>
          <a:bodyPr wrap="none" rtlCol="0">
            <a:spAutoFit/>
          </a:bodyPr>
          <a:lstStyle/>
          <a:p>
            <a:r>
              <a:rPr lang="en-US" sz="2800" dirty="0"/>
              <a:t>How do we reconcile these different visions?</a:t>
            </a:r>
          </a:p>
        </p:txBody>
      </p:sp>
    </p:spTree>
    <p:extLst>
      <p:ext uri="{BB962C8B-B14F-4D97-AF65-F5344CB8AC3E}">
        <p14:creationId xmlns:p14="http://schemas.microsoft.com/office/powerpoint/2010/main" val="288866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3">
                                            <p:txEl>
                                              <p:pRg st="2" end="2"/>
                                            </p:txEl>
                                          </p:spTgt>
                                        </p:tgtEl>
                                      </p:cBhvr>
                                    </p:animEffect>
                                    <p:set>
                                      <p:cBhvr>
                                        <p:cTn id="26" dur="1" fill="hold">
                                          <p:stCondLst>
                                            <p:cond delay="499"/>
                                          </p:stCondLst>
                                        </p:cTn>
                                        <p:tgtEl>
                                          <p:spTgt spid="3">
                                            <p:txEl>
                                              <p:pRg st="2" end="2"/>
                                            </p:txEl>
                                          </p:spTgt>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8C2A-C4A7-18AB-73B7-D029BC558896}"/>
              </a:ext>
            </a:extLst>
          </p:cNvPr>
          <p:cNvSpPr>
            <a:spLocks noGrp="1"/>
          </p:cNvSpPr>
          <p:nvPr>
            <p:ph type="title"/>
          </p:nvPr>
        </p:nvSpPr>
        <p:spPr/>
        <p:txBody>
          <a:bodyPr/>
          <a:lstStyle/>
          <a:p>
            <a:r>
              <a:rPr lang="en-US" dirty="0"/>
              <a:t>Law of the Land: The Outer Space Treaty</a:t>
            </a:r>
          </a:p>
        </p:txBody>
      </p:sp>
      <p:sp>
        <p:nvSpPr>
          <p:cNvPr id="3" name="Content Placeholder 2">
            <a:extLst>
              <a:ext uri="{FF2B5EF4-FFF2-40B4-BE49-F238E27FC236}">
                <a16:creationId xmlns:a16="http://schemas.microsoft.com/office/drawing/2014/main" id="{E851878B-4A15-2373-9E7E-FEEE742F518D}"/>
              </a:ext>
            </a:extLst>
          </p:cNvPr>
          <p:cNvSpPr>
            <a:spLocks noGrp="1"/>
          </p:cNvSpPr>
          <p:nvPr>
            <p:ph idx="1"/>
          </p:nvPr>
        </p:nvSpPr>
        <p:spPr>
          <a:xfrm>
            <a:off x="607423" y="1567542"/>
            <a:ext cx="11077303" cy="4996543"/>
          </a:xfrm>
        </p:spPr>
        <p:txBody>
          <a:bodyPr>
            <a:normAutofit lnSpcReduction="10000"/>
          </a:bodyPr>
          <a:lstStyle/>
          <a:p>
            <a:pPr marL="0" indent="0" algn="just">
              <a:spcBef>
                <a:spcPts val="800"/>
              </a:spcBef>
              <a:spcAft>
                <a:spcPts val="800"/>
              </a:spcAft>
              <a:buNone/>
            </a:pPr>
            <a:r>
              <a:rPr lang="en-US" b="1" u="sng" dirty="0">
                <a:solidFill>
                  <a:srgbClr val="92D050"/>
                </a:solidFill>
              </a:rPr>
              <a:t>Article I:</a:t>
            </a:r>
            <a:r>
              <a:rPr lang="en-US" dirty="0">
                <a:solidFill>
                  <a:srgbClr val="92D050"/>
                </a:solidFill>
              </a:rPr>
              <a:t> </a:t>
            </a:r>
            <a:r>
              <a:rPr lang="en-US" dirty="0"/>
              <a:t>The exploration and use of outer space, including the Moon … shall be carried out for the benefit and in the interests of all countries, irrespective of their degree of economic or scientific development, and shall be the province of all mankind.</a:t>
            </a:r>
          </a:p>
          <a:p>
            <a:pPr marL="0" indent="0" algn="just">
              <a:spcBef>
                <a:spcPts val="800"/>
              </a:spcBef>
              <a:spcAft>
                <a:spcPts val="800"/>
              </a:spcAft>
              <a:buNone/>
            </a:pPr>
            <a:r>
              <a:rPr lang="en-US" dirty="0"/>
              <a:t>Outer space, including the Moon and other celestial bodies, shall be free for exploration and use by all States without discrimination … and there shall be free access to all areas of celestial bodies.</a:t>
            </a:r>
          </a:p>
          <a:p>
            <a:pPr marL="0" indent="0" algn="just">
              <a:spcBef>
                <a:spcPts val="800"/>
              </a:spcBef>
              <a:spcAft>
                <a:spcPts val="800"/>
              </a:spcAft>
              <a:buNone/>
            </a:pPr>
            <a:r>
              <a:rPr lang="en-US" dirty="0"/>
              <a:t>There shall be freedom of scientific investigation in outer space … and States shall facilitate and encourage international cooperation.</a:t>
            </a:r>
          </a:p>
          <a:p>
            <a:pPr marL="0" indent="0" algn="just">
              <a:buNone/>
            </a:pPr>
            <a:r>
              <a:rPr lang="en-US" b="1" u="sng" dirty="0">
                <a:solidFill>
                  <a:srgbClr val="92D050"/>
                </a:solidFill>
              </a:rPr>
              <a:t>Article II:</a:t>
            </a:r>
            <a:r>
              <a:rPr lang="en-US" dirty="0">
                <a:solidFill>
                  <a:srgbClr val="92D050"/>
                </a:solidFill>
              </a:rPr>
              <a:t> </a:t>
            </a:r>
            <a:r>
              <a:rPr lang="en-US" dirty="0"/>
              <a:t>Outer space, including the Moon and other celestial bodies, is not subject to national appropriation by claim of sovereignty, by means of use or occupation, or by any other means.</a:t>
            </a:r>
          </a:p>
        </p:txBody>
      </p:sp>
      <p:sp>
        <p:nvSpPr>
          <p:cNvPr id="5" name="TextBox 4">
            <a:extLst>
              <a:ext uri="{FF2B5EF4-FFF2-40B4-BE49-F238E27FC236}">
                <a16:creationId xmlns:a16="http://schemas.microsoft.com/office/drawing/2014/main" id="{1A68F671-967D-127A-6F25-AB733F1566E8}"/>
              </a:ext>
            </a:extLst>
          </p:cNvPr>
          <p:cNvSpPr txBox="1"/>
          <p:nvPr/>
        </p:nvSpPr>
        <p:spPr>
          <a:xfrm>
            <a:off x="607423" y="1567542"/>
            <a:ext cx="8685519" cy="1754326"/>
          </a:xfrm>
          <a:prstGeom prst="rect">
            <a:avLst/>
          </a:prstGeom>
          <a:noFill/>
        </p:spPr>
        <p:txBody>
          <a:bodyPr wrap="none" rtlCol="0">
            <a:spAutoFit/>
          </a:bodyPr>
          <a:lstStyle/>
          <a:p>
            <a:pPr marL="571500" indent="-571500">
              <a:buFont typeface="Arial" panose="020B0604020202020204" pitchFamily="34" charset="0"/>
              <a:buChar char="•"/>
            </a:pPr>
            <a:r>
              <a:rPr lang="en-US" sz="3600" dirty="0">
                <a:solidFill>
                  <a:srgbClr val="92D050"/>
                </a:solidFill>
              </a:rPr>
              <a:t>The Moon belongs to everyone.</a:t>
            </a:r>
          </a:p>
          <a:p>
            <a:pPr marL="571500" indent="-571500">
              <a:buFont typeface="Arial" panose="020B0604020202020204" pitchFamily="34" charset="0"/>
              <a:buChar char="•"/>
            </a:pPr>
            <a:r>
              <a:rPr lang="en-US" sz="3600" dirty="0">
                <a:solidFill>
                  <a:srgbClr val="92D050"/>
                </a:solidFill>
              </a:rPr>
              <a:t>Anyone is free to go wherever they want.</a:t>
            </a:r>
          </a:p>
          <a:p>
            <a:pPr marL="571500" indent="-571500">
              <a:buFont typeface="Arial" panose="020B0604020202020204" pitchFamily="34" charset="0"/>
              <a:buChar char="•"/>
            </a:pPr>
            <a:r>
              <a:rPr lang="en-US" sz="3600" dirty="0">
                <a:solidFill>
                  <a:srgbClr val="92D050"/>
                </a:solidFill>
              </a:rPr>
              <a:t>You can’t lay claim to it.</a:t>
            </a:r>
          </a:p>
        </p:txBody>
      </p:sp>
      <p:sp>
        <p:nvSpPr>
          <p:cNvPr id="4" name="Rectangle: Rounded Corners 3">
            <a:extLst>
              <a:ext uri="{FF2B5EF4-FFF2-40B4-BE49-F238E27FC236}">
                <a16:creationId xmlns:a16="http://schemas.microsoft.com/office/drawing/2014/main" id="{5D03D4F2-58C7-1BE2-A1DD-70284ADD7186}"/>
              </a:ext>
            </a:extLst>
          </p:cNvPr>
          <p:cNvSpPr/>
          <p:nvPr/>
        </p:nvSpPr>
        <p:spPr>
          <a:xfrm>
            <a:off x="7680960" y="1936536"/>
            <a:ext cx="3903617" cy="379828"/>
          </a:xfrm>
          <a:prstGeom prst="roundRect">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9BA2C8B8-39C7-7474-BAC4-72D7F85D1949}"/>
              </a:ext>
            </a:extLst>
          </p:cNvPr>
          <p:cNvSpPr/>
          <p:nvPr/>
        </p:nvSpPr>
        <p:spPr>
          <a:xfrm>
            <a:off x="2477477" y="2644941"/>
            <a:ext cx="3730283" cy="379828"/>
          </a:xfrm>
          <a:prstGeom prst="roundRect">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CC22A7CD-3FB0-F5EA-376F-B32EEA7E0709}"/>
              </a:ext>
            </a:extLst>
          </p:cNvPr>
          <p:cNvSpPr/>
          <p:nvPr/>
        </p:nvSpPr>
        <p:spPr>
          <a:xfrm>
            <a:off x="2815884" y="3832772"/>
            <a:ext cx="6539131" cy="379828"/>
          </a:xfrm>
          <a:prstGeom prst="roundRect">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D39FC4BC-5235-11C9-14FB-984D475D5A40}"/>
              </a:ext>
            </a:extLst>
          </p:cNvPr>
          <p:cNvSpPr/>
          <p:nvPr/>
        </p:nvSpPr>
        <p:spPr>
          <a:xfrm>
            <a:off x="4599353" y="4716906"/>
            <a:ext cx="5709138" cy="379828"/>
          </a:xfrm>
          <a:prstGeom prst="roundRect">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976ADCB-3B23-C108-28CA-4B82EA0B7FE7}"/>
              </a:ext>
            </a:extLst>
          </p:cNvPr>
          <p:cNvSpPr/>
          <p:nvPr/>
        </p:nvSpPr>
        <p:spPr>
          <a:xfrm>
            <a:off x="1104313" y="5630089"/>
            <a:ext cx="6009249" cy="379828"/>
          </a:xfrm>
          <a:prstGeom prst="roundRect">
            <a:avLst/>
          </a:prstGeom>
          <a:noFill/>
          <a:ln w="28575">
            <a:solidFill>
              <a:srgbClr val="92D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4359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3">
                                            <p:txEl>
                                              <p:pRg st="0" end="0"/>
                                            </p:txEl>
                                          </p:spTgt>
                                        </p:tgtEl>
                                      </p:cBhvr>
                                    </p:animEffect>
                                    <p:set>
                                      <p:cBhvr>
                                        <p:cTn id="46" dur="1" fill="hold">
                                          <p:stCondLst>
                                            <p:cond delay="499"/>
                                          </p:stCondLst>
                                        </p:cTn>
                                        <p:tgtEl>
                                          <p:spTgt spid="3">
                                            <p:txEl>
                                              <p:pRg st="0" end="0"/>
                                            </p:txEl>
                                          </p:spTgt>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3">
                                            <p:txEl>
                                              <p:pRg st="1" end="1"/>
                                            </p:txEl>
                                          </p:spTgt>
                                        </p:tgtEl>
                                      </p:cBhvr>
                                    </p:animEffect>
                                    <p:set>
                                      <p:cBhvr>
                                        <p:cTn id="49" dur="1" fill="hold">
                                          <p:stCondLst>
                                            <p:cond delay="499"/>
                                          </p:stCondLst>
                                        </p:cTn>
                                        <p:tgtEl>
                                          <p:spTgt spid="3">
                                            <p:txEl>
                                              <p:pRg st="1" end="1"/>
                                            </p:txEl>
                                          </p:spTgt>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3">
                                            <p:txEl>
                                              <p:pRg st="2" end="2"/>
                                            </p:txEl>
                                          </p:spTgt>
                                        </p:tgtEl>
                                      </p:cBhvr>
                                    </p:animEffect>
                                    <p:set>
                                      <p:cBhvr>
                                        <p:cTn id="52" dur="1" fill="hold">
                                          <p:stCondLst>
                                            <p:cond delay="499"/>
                                          </p:stCondLst>
                                        </p:cTn>
                                        <p:tgtEl>
                                          <p:spTgt spid="3">
                                            <p:txEl>
                                              <p:pRg st="2" end="2"/>
                                            </p:txEl>
                                          </p:spTgt>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3">
                                            <p:txEl>
                                              <p:pRg st="3" end="3"/>
                                            </p:txEl>
                                          </p:spTgt>
                                        </p:tgtEl>
                                      </p:cBhvr>
                                    </p:animEffect>
                                    <p:set>
                                      <p:cBhvr>
                                        <p:cTn id="55" dur="1" fill="hold">
                                          <p:stCondLst>
                                            <p:cond delay="499"/>
                                          </p:stCondLst>
                                        </p:cTn>
                                        <p:tgtEl>
                                          <p:spTgt spid="3">
                                            <p:txEl>
                                              <p:pRg st="3" end="3"/>
                                            </p:txEl>
                                          </p:spTgt>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4"/>
                                        </p:tgtEl>
                                      </p:cBhvr>
                                    </p:animEffect>
                                    <p:set>
                                      <p:cBhvr>
                                        <p:cTn id="58" dur="1" fill="hold">
                                          <p:stCondLst>
                                            <p:cond delay="499"/>
                                          </p:stCondLst>
                                        </p:cTn>
                                        <p:tgtEl>
                                          <p:spTgt spid="4"/>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7"/>
                                        </p:tgtEl>
                                      </p:cBhvr>
                                    </p:animEffect>
                                    <p:set>
                                      <p:cBhvr>
                                        <p:cTn id="64" dur="1" fill="hold">
                                          <p:stCondLst>
                                            <p:cond delay="499"/>
                                          </p:stCondLst>
                                        </p:cTn>
                                        <p:tgtEl>
                                          <p:spTgt spid="7"/>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8"/>
                                        </p:tgtEl>
                                      </p:cBhvr>
                                    </p:animEffect>
                                    <p:set>
                                      <p:cBhvr>
                                        <p:cTn id="67" dur="1" fill="hold">
                                          <p:stCondLst>
                                            <p:cond delay="499"/>
                                          </p:stCondLst>
                                        </p:cTn>
                                        <p:tgtEl>
                                          <p:spTgt spid="8"/>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9"/>
                                        </p:tgtEl>
                                      </p:cBhvr>
                                    </p:animEffect>
                                    <p:set>
                                      <p:cBhvr>
                                        <p:cTn id="70" dur="1" fill="hold">
                                          <p:stCondLst>
                                            <p:cond delay="499"/>
                                          </p:stCondLst>
                                        </p:cTn>
                                        <p:tgtEl>
                                          <p:spTgt spid="9"/>
                                        </p:tgtEl>
                                        <p:attrNameLst>
                                          <p:attrName>style.visibility</p:attrName>
                                        </p:attrNameLst>
                                      </p:cBhvr>
                                      <p:to>
                                        <p:strVal val="hidden"/>
                                      </p:to>
                                    </p:se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fade">
                                      <p:cBhvr>
                                        <p:cTn id="7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5" grpId="0"/>
      <p:bldP spid="4" grpId="0" animBg="1"/>
      <p:bldP spid="4" grpId="1" animBg="1"/>
      <p:bldP spid="6" grpId="0" animBg="1"/>
      <p:bldP spid="6" grpId="1" animBg="1"/>
      <p:bldP spid="7" grpId="0" animBg="1"/>
      <p:bldP spid="7" grpId="1" animBg="1"/>
      <p:bldP spid="8" grpId="0" animBg="1"/>
      <p:bldP spid="8" grpId="1" animBg="1"/>
      <p:bldP spid="9" grpId="0" animBg="1"/>
      <p:bldP spid="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computer&#10;&#10;Description automatically generated">
            <a:extLst>
              <a:ext uri="{FF2B5EF4-FFF2-40B4-BE49-F238E27FC236}">
                <a16:creationId xmlns:a16="http://schemas.microsoft.com/office/drawing/2014/main" id="{8C1DC46D-8B8D-FB0A-7650-148E80817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94000"/>
            <a:ext cx="12192000" cy="4064000"/>
          </a:xfrm>
          <a:prstGeom prst="rect">
            <a:avLst/>
          </a:prstGeom>
        </p:spPr>
      </p:pic>
      <p:pic>
        <p:nvPicPr>
          <p:cNvPr id="13" name="Picture 12">
            <a:extLst>
              <a:ext uri="{FF2B5EF4-FFF2-40B4-BE49-F238E27FC236}">
                <a16:creationId xmlns:a16="http://schemas.microsoft.com/office/drawing/2014/main" id="{249AE50F-E817-1608-D59B-BD41016558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794000"/>
            <a:ext cx="12192000" cy="4064000"/>
          </a:xfrm>
          <a:prstGeom prst="rect">
            <a:avLst/>
          </a:prstGeom>
        </p:spPr>
      </p:pic>
      <p:pic>
        <p:nvPicPr>
          <p:cNvPr id="12" name="Picture 11" descr="A yellow object with legs&#10;&#10;Description automatically generated">
            <a:extLst>
              <a:ext uri="{FF2B5EF4-FFF2-40B4-BE49-F238E27FC236}">
                <a16:creationId xmlns:a16="http://schemas.microsoft.com/office/drawing/2014/main" id="{CB9B66E4-6BBB-AE06-C3A7-0518C3E99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7472" y="6105905"/>
            <a:ext cx="325041" cy="325041"/>
          </a:xfrm>
          <a:prstGeom prst="rect">
            <a:avLst/>
          </a:prstGeom>
        </p:spPr>
      </p:pic>
      <p:sp>
        <p:nvSpPr>
          <p:cNvPr id="2" name="Title 1">
            <a:extLst>
              <a:ext uri="{FF2B5EF4-FFF2-40B4-BE49-F238E27FC236}">
                <a16:creationId xmlns:a16="http://schemas.microsoft.com/office/drawing/2014/main" id="{438CC8F2-A77C-87FA-EB4C-DFA55E08DBD1}"/>
              </a:ext>
            </a:extLst>
          </p:cNvPr>
          <p:cNvSpPr>
            <a:spLocks noGrp="1"/>
          </p:cNvSpPr>
          <p:nvPr>
            <p:ph type="title"/>
          </p:nvPr>
        </p:nvSpPr>
        <p:spPr/>
        <p:txBody>
          <a:bodyPr/>
          <a:lstStyle/>
          <a:p>
            <a:r>
              <a:rPr lang="en-US" dirty="0"/>
              <a:t>Outer Space Treaty → Artemis Accords</a:t>
            </a:r>
          </a:p>
        </p:txBody>
      </p:sp>
      <p:sp>
        <p:nvSpPr>
          <p:cNvPr id="3" name="Content Placeholder 2">
            <a:extLst>
              <a:ext uri="{FF2B5EF4-FFF2-40B4-BE49-F238E27FC236}">
                <a16:creationId xmlns:a16="http://schemas.microsoft.com/office/drawing/2014/main" id="{9AADCC45-2CED-3E37-0FB6-02A0765F7DEC}"/>
              </a:ext>
            </a:extLst>
          </p:cNvPr>
          <p:cNvSpPr>
            <a:spLocks noGrp="1"/>
          </p:cNvSpPr>
          <p:nvPr>
            <p:ph idx="1"/>
          </p:nvPr>
        </p:nvSpPr>
        <p:spPr>
          <a:xfrm>
            <a:off x="544803" y="2082765"/>
            <a:ext cx="10816141" cy="2498145"/>
          </a:xfrm>
        </p:spPr>
        <p:txBody>
          <a:bodyPr>
            <a:normAutofit/>
          </a:bodyPr>
          <a:lstStyle/>
          <a:p>
            <a:pPr marL="0" indent="0" algn="just">
              <a:buNone/>
            </a:pPr>
            <a:r>
              <a:rPr lang="en-US" sz="2800" b="1" u="sng" dirty="0">
                <a:solidFill>
                  <a:srgbClr val="FFC000"/>
                </a:solidFill>
              </a:rPr>
              <a:t>Article IX:</a:t>
            </a:r>
            <a:r>
              <a:rPr lang="en-US" sz="2800" dirty="0">
                <a:solidFill>
                  <a:srgbClr val="FFC000"/>
                </a:solidFill>
              </a:rPr>
              <a:t> </a:t>
            </a:r>
            <a:r>
              <a:rPr lang="en-US" sz="2800" dirty="0"/>
              <a:t>…  If a State Party to the Treaty has reason to believe that an activity or experiment planned by it or its nationals … would cause potentially harmful interference with activities of other States Parties in the peaceful exploration and use of outer space … it shall undertake</a:t>
            </a:r>
            <a:r>
              <a:rPr lang="en-US" dirty="0"/>
              <a:t> </a:t>
            </a:r>
            <a:r>
              <a:rPr lang="en-US" sz="2800" dirty="0"/>
              <a:t>appropriate international consultations before proceeding with any such activity.</a:t>
            </a:r>
          </a:p>
          <a:p>
            <a:pPr marL="0" indent="0">
              <a:buNone/>
            </a:pPr>
            <a:endParaRPr lang="en-US" dirty="0"/>
          </a:p>
        </p:txBody>
      </p:sp>
      <p:sp>
        <p:nvSpPr>
          <p:cNvPr id="6" name="TextBox 5">
            <a:extLst>
              <a:ext uri="{FF2B5EF4-FFF2-40B4-BE49-F238E27FC236}">
                <a16:creationId xmlns:a16="http://schemas.microsoft.com/office/drawing/2014/main" id="{1A9794CD-552F-AF90-8CFD-649C70150B3D}"/>
              </a:ext>
            </a:extLst>
          </p:cNvPr>
          <p:cNvSpPr txBox="1"/>
          <p:nvPr/>
        </p:nvSpPr>
        <p:spPr>
          <a:xfrm>
            <a:off x="544803" y="1435756"/>
            <a:ext cx="1010213" cy="523220"/>
          </a:xfrm>
          <a:prstGeom prst="rect">
            <a:avLst/>
          </a:prstGeom>
          <a:noFill/>
        </p:spPr>
        <p:txBody>
          <a:bodyPr wrap="none" rtlCol="0">
            <a:spAutoFit/>
          </a:bodyPr>
          <a:lstStyle/>
          <a:p>
            <a:r>
              <a:rPr lang="en-US" sz="2800" dirty="0"/>
              <a:t>But…</a:t>
            </a:r>
          </a:p>
        </p:txBody>
      </p:sp>
      <p:sp>
        <p:nvSpPr>
          <p:cNvPr id="7" name="Content Placeholder 2">
            <a:extLst>
              <a:ext uri="{FF2B5EF4-FFF2-40B4-BE49-F238E27FC236}">
                <a16:creationId xmlns:a16="http://schemas.microsoft.com/office/drawing/2014/main" id="{64441EDF-88FC-A987-FF91-C953C8C962A5}"/>
              </a:ext>
            </a:extLst>
          </p:cNvPr>
          <p:cNvSpPr txBox="1">
            <a:spLocks/>
          </p:cNvSpPr>
          <p:nvPr/>
        </p:nvSpPr>
        <p:spPr>
          <a:xfrm>
            <a:off x="544803" y="2610645"/>
            <a:ext cx="11028072" cy="13834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ptos" panose="020B0004020202020204" pitchFamily="34" charset="0"/>
              <a:buChar char="→"/>
            </a:pPr>
            <a:r>
              <a:rPr lang="en-US" b="1" u="sng" dirty="0">
                <a:solidFill>
                  <a:srgbClr val="FFC000"/>
                </a:solidFill>
              </a:rPr>
              <a:t>Artemis Accords:</a:t>
            </a:r>
            <a:r>
              <a:rPr lang="en-US" dirty="0">
                <a:solidFill>
                  <a:srgbClr val="FFC000"/>
                </a:solidFill>
              </a:rPr>
              <a:t> </a:t>
            </a:r>
            <a:r>
              <a:rPr lang="en-US" dirty="0"/>
              <a:t>The area wherein this notification and coordination will be implemented to avoid harmful interference is referred to as a ‘safety zone’.</a:t>
            </a:r>
          </a:p>
          <a:p>
            <a:pPr marL="0" indent="0" algn="just">
              <a:buFont typeface="Arial" panose="020B0604020202020204" pitchFamily="34" charset="0"/>
              <a:buNone/>
            </a:pPr>
            <a:endParaRPr lang="en-US" dirty="0"/>
          </a:p>
        </p:txBody>
      </p:sp>
      <p:sp>
        <p:nvSpPr>
          <p:cNvPr id="8" name="TextBox 7">
            <a:extLst>
              <a:ext uri="{FF2B5EF4-FFF2-40B4-BE49-F238E27FC236}">
                <a16:creationId xmlns:a16="http://schemas.microsoft.com/office/drawing/2014/main" id="{209AED27-E9D1-6DD1-762C-E4E58DA280D8}"/>
              </a:ext>
            </a:extLst>
          </p:cNvPr>
          <p:cNvSpPr txBox="1"/>
          <p:nvPr/>
        </p:nvSpPr>
        <p:spPr>
          <a:xfrm>
            <a:off x="544803" y="1986953"/>
            <a:ext cx="9945864" cy="646331"/>
          </a:xfrm>
          <a:prstGeom prst="rect">
            <a:avLst/>
          </a:prstGeom>
          <a:noFill/>
        </p:spPr>
        <p:txBody>
          <a:bodyPr wrap="none" rtlCol="0">
            <a:spAutoFit/>
          </a:bodyPr>
          <a:lstStyle/>
          <a:p>
            <a:pPr marL="457200" indent="-457200">
              <a:buFont typeface="Arial" panose="020B0604020202020204" pitchFamily="34" charset="0"/>
              <a:buChar char="•"/>
            </a:pPr>
            <a:r>
              <a:rPr lang="en-US" sz="3600" dirty="0">
                <a:solidFill>
                  <a:srgbClr val="FFC000"/>
                </a:solidFill>
              </a:rPr>
              <a:t>You shouldn’t interfere with activities of others.</a:t>
            </a:r>
          </a:p>
        </p:txBody>
      </p:sp>
      <p:sp>
        <p:nvSpPr>
          <p:cNvPr id="9" name="TextBox 8">
            <a:extLst>
              <a:ext uri="{FF2B5EF4-FFF2-40B4-BE49-F238E27FC236}">
                <a16:creationId xmlns:a16="http://schemas.microsoft.com/office/drawing/2014/main" id="{92244BDD-0EED-4B8A-9E34-DF5D61C145C3}"/>
              </a:ext>
            </a:extLst>
          </p:cNvPr>
          <p:cNvSpPr txBox="1"/>
          <p:nvPr/>
        </p:nvSpPr>
        <p:spPr>
          <a:xfrm>
            <a:off x="544803" y="3862974"/>
            <a:ext cx="6537239" cy="523220"/>
          </a:xfrm>
          <a:prstGeom prst="rect">
            <a:avLst/>
          </a:prstGeom>
          <a:noFill/>
        </p:spPr>
        <p:txBody>
          <a:bodyPr wrap="none" rtlCol="0">
            <a:spAutoFit/>
          </a:bodyPr>
          <a:lstStyle/>
          <a:p>
            <a:pPr marL="457200" indent="-457200">
              <a:buFont typeface="Arial" panose="020B0604020202020204" pitchFamily="34" charset="0"/>
              <a:buChar char="•"/>
            </a:pPr>
            <a:r>
              <a:rPr lang="en-US" sz="2800" dirty="0"/>
              <a:t>Who adjudicates these ‘safety zones’?</a:t>
            </a:r>
          </a:p>
        </p:txBody>
      </p:sp>
      <p:sp>
        <p:nvSpPr>
          <p:cNvPr id="14" name="Rectangle: Rounded Corners 13">
            <a:extLst>
              <a:ext uri="{FF2B5EF4-FFF2-40B4-BE49-F238E27FC236}">
                <a16:creationId xmlns:a16="http://schemas.microsoft.com/office/drawing/2014/main" id="{2765CA68-5FF4-06C7-3B69-E28639C0FD50}"/>
              </a:ext>
            </a:extLst>
          </p:cNvPr>
          <p:cNvSpPr/>
          <p:nvPr/>
        </p:nvSpPr>
        <p:spPr>
          <a:xfrm>
            <a:off x="2286001" y="2900388"/>
            <a:ext cx="3277772" cy="379828"/>
          </a:xfrm>
          <a:prstGeom prst="roundRect">
            <a:avLst/>
          </a:prstGeom>
          <a:noFill/>
          <a:ln w="28575">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1522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3">
                                            <p:txEl>
                                              <p:pRg st="0" end="0"/>
                                            </p:txEl>
                                          </p:spTgt>
                                        </p:tgtEl>
                                      </p:cBhvr>
                                    </p:animEffect>
                                    <p:set>
                                      <p:cBhvr>
                                        <p:cTn id="17" dur="1" fill="hold">
                                          <p:stCondLst>
                                            <p:cond delay="499"/>
                                          </p:stCondLst>
                                        </p:cTn>
                                        <p:tgtEl>
                                          <p:spTgt spid="3">
                                            <p:txEl>
                                              <p:pRg st="0" end="0"/>
                                            </p:txEl>
                                          </p:spTgt>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1" decel="5000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3000" fill="hold"/>
                                        <p:tgtEl>
                                          <p:spTgt spid="12"/>
                                        </p:tgtEl>
                                        <p:attrNameLst>
                                          <p:attrName>ppt_x</p:attrName>
                                        </p:attrNameLst>
                                      </p:cBhvr>
                                      <p:tavLst>
                                        <p:tav tm="0">
                                          <p:val>
                                            <p:strVal val="#ppt_x"/>
                                          </p:val>
                                        </p:tav>
                                        <p:tav tm="100000">
                                          <p:val>
                                            <p:strVal val="#ppt_x"/>
                                          </p:val>
                                        </p:tav>
                                      </p:tavLst>
                                    </p:anim>
                                    <p:anim calcmode="lin" valueType="num">
                                      <p:cBhvr additive="base">
                                        <p:cTn id="45" dur="3000" fill="hold"/>
                                        <p:tgtEl>
                                          <p:spTgt spid="12"/>
                                        </p:tgtEl>
                                        <p:attrNameLst>
                                          <p:attrName>ppt_y</p:attrName>
                                        </p:attrNameLst>
                                      </p:cBhvr>
                                      <p:tavLst>
                                        <p:tav tm="0">
                                          <p:val>
                                            <p:strVal val="0-#ppt_h/2"/>
                                          </p:val>
                                        </p:tav>
                                        <p:tav tm="100000">
                                          <p:val>
                                            <p:strVal val="#ppt_y"/>
                                          </p:val>
                                        </p:tav>
                                      </p:tavLst>
                                    </p:anim>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7" grpId="0"/>
      <p:bldP spid="8" grpId="0"/>
      <p:bldP spid="9" grpId="0"/>
      <p:bldP spid="14" grpId="0" animBg="1"/>
      <p:bldP spid="1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moon surface with a yellow rope attached to it&#10;&#10;Description automatically generated">
            <a:extLst>
              <a:ext uri="{FF2B5EF4-FFF2-40B4-BE49-F238E27FC236}">
                <a16:creationId xmlns:a16="http://schemas.microsoft.com/office/drawing/2014/main" id="{418237B2-E9A4-5B12-90D7-F927511B54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20938625">
            <a:off x="-643713" y="-1786436"/>
            <a:ext cx="13047636" cy="9785727"/>
          </a:xfrm>
        </p:spPr>
      </p:pic>
      <p:sp>
        <p:nvSpPr>
          <p:cNvPr id="2" name="Title 1">
            <a:extLst>
              <a:ext uri="{FF2B5EF4-FFF2-40B4-BE49-F238E27FC236}">
                <a16:creationId xmlns:a16="http://schemas.microsoft.com/office/drawing/2014/main" id="{855FB5C3-4CD5-E488-B82E-322B5109B990}"/>
              </a:ext>
            </a:extLst>
          </p:cNvPr>
          <p:cNvSpPr>
            <a:spLocks noGrp="1"/>
          </p:cNvSpPr>
          <p:nvPr>
            <p:ph type="title"/>
          </p:nvPr>
        </p:nvSpPr>
        <p:spPr/>
        <p:txBody>
          <a:bodyPr/>
          <a:lstStyle/>
          <a:p>
            <a:r>
              <a:rPr lang="en-US" dirty="0">
                <a:effectLst>
                  <a:outerShdw blurRad="76200" dist="76200" dir="5400000" algn="ctr" rotWithShape="0">
                    <a:schemeClr val="bg1"/>
                  </a:outerShdw>
                </a:effectLst>
              </a:rPr>
              <a:t>Example: Lunar Radio Quiet Zone</a:t>
            </a:r>
          </a:p>
        </p:txBody>
      </p:sp>
      <p:sp>
        <p:nvSpPr>
          <p:cNvPr id="10" name="TextBox 9">
            <a:extLst>
              <a:ext uri="{FF2B5EF4-FFF2-40B4-BE49-F238E27FC236}">
                <a16:creationId xmlns:a16="http://schemas.microsoft.com/office/drawing/2014/main" id="{071FDCAE-100D-EE54-31DE-DE24B16FB024}"/>
              </a:ext>
            </a:extLst>
          </p:cNvPr>
          <p:cNvSpPr txBox="1"/>
          <p:nvPr/>
        </p:nvSpPr>
        <p:spPr>
          <a:xfrm>
            <a:off x="10232809" y="6519446"/>
            <a:ext cx="1959191"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Peter </a:t>
            </a:r>
            <a:r>
              <a:rPr lang="en-US" sz="1600" dirty="0" err="1">
                <a:ln w="3175">
                  <a:noFill/>
                </a:ln>
                <a:effectLst>
                  <a:outerShdw blurRad="50800" dist="50800" dir="5400000" algn="ctr" rotWithShape="0">
                    <a:schemeClr val="bg1"/>
                  </a:outerShdw>
                </a:effectLst>
              </a:rPr>
              <a:t>Sanitra</a:t>
            </a:r>
            <a:endParaRPr lang="en-US" sz="1600" dirty="0">
              <a:ln w="3175">
                <a:noFill/>
              </a:ln>
              <a:effectLst>
                <a:outerShdw blurRad="50800" dist="50800" dir="5400000" algn="ctr" rotWithShape="0">
                  <a:schemeClr val="bg1"/>
                </a:outerShdw>
              </a:effectLst>
            </a:endParaRPr>
          </a:p>
        </p:txBody>
      </p:sp>
    </p:spTree>
    <p:extLst>
      <p:ext uri="{BB962C8B-B14F-4D97-AF65-F5344CB8AC3E}">
        <p14:creationId xmlns:p14="http://schemas.microsoft.com/office/powerpoint/2010/main" val="124375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tatue of a person in a field&#10;&#10;Description automatically generated">
            <a:extLst>
              <a:ext uri="{FF2B5EF4-FFF2-40B4-BE49-F238E27FC236}">
                <a16:creationId xmlns:a16="http://schemas.microsoft.com/office/drawing/2014/main" id="{8E7AF1E2-1944-4D15-6F65-FBD1CDC974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08000"/>
            <a:ext cx="12195189" cy="6350001"/>
          </a:xfrm>
        </p:spPr>
      </p:pic>
      <p:sp>
        <p:nvSpPr>
          <p:cNvPr id="2" name="Title 1">
            <a:extLst>
              <a:ext uri="{FF2B5EF4-FFF2-40B4-BE49-F238E27FC236}">
                <a16:creationId xmlns:a16="http://schemas.microsoft.com/office/drawing/2014/main" id="{BFEAB800-DF1B-7714-6F51-76E2A3939EAF}"/>
              </a:ext>
            </a:extLst>
          </p:cNvPr>
          <p:cNvSpPr>
            <a:spLocks noGrp="1"/>
          </p:cNvSpPr>
          <p:nvPr>
            <p:ph type="title"/>
          </p:nvPr>
        </p:nvSpPr>
        <p:spPr/>
        <p:txBody>
          <a:bodyPr/>
          <a:lstStyle/>
          <a:p>
            <a:r>
              <a:rPr lang="en-US" dirty="0"/>
              <a:t>Example: National Radio Quiet Zone</a:t>
            </a:r>
          </a:p>
        </p:txBody>
      </p:sp>
      <p:sp>
        <p:nvSpPr>
          <p:cNvPr id="15" name="TextBox 14">
            <a:extLst>
              <a:ext uri="{FF2B5EF4-FFF2-40B4-BE49-F238E27FC236}">
                <a16:creationId xmlns:a16="http://schemas.microsoft.com/office/drawing/2014/main" id="{5CF9FD39-44E1-22FF-B684-2A7AFB6225D9}"/>
              </a:ext>
            </a:extLst>
          </p:cNvPr>
          <p:cNvSpPr txBox="1"/>
          <p:nvPr/>
        </p:nvSpPr>
        <p:spPr>
          <a:xfrm>
            <a:off x="838200" y="1637071"/>
            <a:ext cx="5057154" cy="584775"/>
          </a:xfrm>
          <a:prstGeom prst="rect">
            <a:avLst/>
          </a:prstGeom>
          <a:noFill/>
        </p:spPr>
        <p:txBody>
          <a:bodyPr wrap="none" rtlCol="0">
            <a:spAutoFit/>
          </a:bodyPr>
          <a:lstStyle/>
          <a:p>
            <a:r>
              <a:rPr lang="en-US" sz="3200" dirty="0"/>
              <a:t>How does NRAO enforce it?</a:t>
            </a:r>
          </a:p>
        </p:txBody>
      </p:sp>
      <p:sp>
        <p:nvSpPr>
          <p:cNvPr id="16" name="TextBox 15">
            <a:extLst>
              <a:ext uri="{FF2B5EF4-FFF2-40B4-BE49-F238E27FC236}">
                <a16:creationId xmlns:a16="http://schemas.microsoft.com/office/drawing/2014/main" id="{92BA4C4B-9735-21E7-84D5-DA283A8E87FB}"/>
              </a:ext>
            </a:extLst>
          </p:cNvPr>
          <p:cNvSpPr txBox="1"/>
          <p:nvPr/>
        </p:nvSpPr>
        <p:spPr>
          <a:xfrm>
            <a:off x="6296648" y="1575515"/>
            <a:ext cx="2588529" cy="707886"/>
          </a:xfrm>
          <a:prstGeom prst="rect">
            <a:avLst/>
          </a:prstGeom>
          <a:noFill/>
        </p:spPr>
        <p:txBody>
          <a:bodyPr wrap="none" rtlCol="0">
            <a:spAutoFit/>
          </a:bodyPr>
          <a:lstStyle/>
          <a:p>
            <a:r>
              <a:rPr lang="en-US" sz="4000" i="1" dirty="0">
                <a:solidFill>
                  <a:srgbClr val="92D050"/>
                </a:solidFill>
              </a:rPr>
              <a:t>They don’t!</a:t>
            </a:r>
          </a:p>
        </p:txBody>
      </p:sp>
      <p:sp>
        <p:nvSpPr>
          <p:cNvPr id="17" name="Content Placeholder 2">
            <a:extLst>
              <a:ext uri="{FF2B5EF4-FFF2-40B4-BE49-F238E27FC236}">
                <a16:creationId xmlns:a16="http://schemas.microsoft.com/office/drawing/2014/main" id="{792B3DEE-D19C-699D-5CF7-24D2881659E2}"/>
              </a:ext>
            </a:extLst>
          </p:cNvPr>
          <p:cNvSpPr txBox="1">
            <a:spLocks/>
          </p:cNvSpPr>
          <p:nvPr/>
        </p:nvSpPr>
        <p:spPr>
          <a:xfrm>
            <a:off x="838200" y="2597081"/>
            <a:ext cx="10846526" cy="2875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800"/>
              </a:spcBef>
              <a:spcAft>
                <a:spcPts val="800"/>
              </a:spcAft>
              <a:buNone/>
            </a:pPr>
            <a:r>
              <a:rPr lang="en-US" sz="3200" dirty="0">
                <a:effectLst>
                  <a:outerShdw blurRad="76200" dist="76200" dir="5400000" algn="ctr" rotWithShape="0">
                    <a:schemeClr val="bg1"/>
                  </a:outerShdw>
                </a:effectLst>
              </a:rPr>
              <a:t>When radio interference is identified:</a:t>
            </a:r>
          </a:p>
          <a:p>
            <a:pPr algn="just">
              <a:spcBef>
                <a:spcPts val="800"/>
              </a:spcBef>
              <a:spcAft>
                <a:spcPts val="800"/>
              </a:spcAft>
            </a:pPr>
            <a:r>
              <a:rPr lang="en-US" sz="3200" dirty="0">
                <a:effectLst>
                  <a:outerShdw blurRad="76200" dist="76200" dir="5400000" algn="ctr" rotWithShape="0">
                    <a:schemeClr val="bg1"/>
                  </a:outerShdw>
                </a:effectLst>
              </a:rPr>
              <a:t>Ask politely to shut it off.</a:t>
            </a:r>
          </a:p>
          <a:p>
            <a:pPr algn="just">
              <a:spcBef>
                <a:spcPts val="800"/>
              </a:spcBef>
              <a:spcAft>
                <a:spcPts val="800"/>
              </a:spcAft>
            </a:pPr>
            <a:r>
              <a:rPr lang="en-US" sz="3200" dirty="0">
                <a:effectLst>
                  <a:outerShdw blurRad="76200" dist="76200" dir="5400000" algn="ctr" rotWithShape="0">
                    <a:schemeClr val="bg1"/>
                  </a:outerShdw>
                </a:effectLst>
              </a:rPr>
              <a:t>Offer free servicing and alternative devices.</a:t>
            </a:r>
          </a:p>
          <a:p>
            <a:pPr algn="just">
              <a:spcBef>
                <a:spcPts val="800"/>
              </a:spcBef>
              <a:spcAft>
                <a:spcPts val="800"/>
              </a:spcAft>
            </a:pPr>
            <a:r>
              <a:rPr lang="en-US" sz="3200" dirty="0">
                <a:effectLst>
                  <a:outerShdw blurRad="76200" dist="76200" dir="5400000" algn="ctr" rotWithShape="0">
                    <a:schemeClr val="bg1"/>
                  </a:outerShdw>
                </a:effectLst>
              </a:rPr>
              <a:t>Bow to the inevitable and develop mitigation methods.</a:t>
            </a:r>
          </a:p>
        </p:txBody>
      </p:sp>
      <p:sp>
        <p:nvSpPr>
          <p:cNvPr id="18" name="TextBox 17">
            <a:extLst>
              <a:ext uri="{FF2B5EF4-FFF2-40B4-BE49-F238E27FC236}">
                <a16:creationId xmlns:a16="http://schemas.microsoft.com/office/drawing/2014/main" id="{C0F41CCD-8841-FED3-0200-A979498341EA}"/>
              </a:ext>
            </a:extLst>
          </p:cNvPr>
          <p:cNvSpPr txBox="1"/>
          <p:nvPr/>
        </p:nvSpPr>
        <p:spPr>
          <a:xfrm>
            <a:off x="10020828" y="6519446"/>
            <a:ext cx="2171172"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NRAO/AUI/NSF</a:t>
            </a:r>
          </a:p>
        </p:txBody>
      </p:sp>
    </p:spTree>
    <p:extLst>
      <p:ext uri="{BB962C8B-B14F-4D97-AF65-F5344CB8AC3E}">
        <p14:creationId xmlns:p14="http://schemas.microsoft.com/office/powerpoint/2010/main" val="100235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fade">
                                      <p:cBhvr>
                                        <p:cTn id="16" dur="500"/>
                                        <p:tgtEl>
                                          <p:spTgt spid="1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xEl>
                                              <p:pRg st="1" end="1"/>
                                            </p:txEl>
                                          </p:spTgt>
                                        </p:tgtEl>
                                        <p:attrNameLst>
                                          <p:attrName>style.visibility</p:attrName>
                                        </p:attrNameLst>
                                      </p:cBhvr>
                                      <p:to>
                                        <p:strVal val="visible"/>
                                      </p:to>
                                    </p:set>
                                    <p:animEffect transition="in" filter="fade">
                                      <p:cBhvr>
                                        <p:cTn id="21" dur="500"/>
                                        <p:tgtEl>
                                          <p:spTgt spid="1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xEl>
                                              <p:pRg st="2" end="2"/>
                                            </p:txEl>
                                          </p:spTgt>
                                        </p:tgtEl>
                                        <p:attrNameLst>
                                          <p:attrName>style.visibility</p:attrName>
                                        </p:attrNameLst>
                                      </p:cBhvr>
                                      <p:to>
                                        <p:strVal val="visible"/>
                                      </p:to>
                                    </p:set>
                                    <p:animEffect transition="in" filter="fade">
                                      <p:cBhvr>
                                        <p:cTn id="26" dur="500"/>
                                        <p:tgtEl>
                                          <p:spTgt spid="1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xEl>
                                              <p:pRg st="3" end="3"/>
                                            </p:txEl>
                                          </p:spTgt>
                                        </p:tgtEl>
                                        <p:attrNameLst>
                                          <p:attrName>style.visibility</p:attrName>
                                        </p:attrNameLst>
                                      </p:cBhvr>
                                      <p:to>
                                        <p:strVal val="visible"/>
                                      </p:to>
                                    </p:set>
                                    <p:animEffect transition="in" filter="fade">
                                      <p:cBhvr>
                                        <p:cTn id="31"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A7E8D2-C345-6AB9-29AC-3B8796DE99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9370502">
            <a:off x="2204298" y="-393031"/>
            <a:ext cx="14527526" cy="8177839"/>
          </a:xfrm>
          <a:prstGeom prst="rect">
            <a:avLst/>
          </a:prstGeom>
        </p:spPr>
      </p:pic>
      <p:sp>
        <p:nvSpPr>
          <p:cNvPr id="2" name="Title 1">
            <a:extLst>
              <a:ext uri="{FF2B5EF4-FFF2-40B4-BE49-F238E27FC236}">
                <a16:creationId xmlns:a16="http://schemas.microsoft.com/office/drawing/2014/main" id="{855FB5C3-4CD5-E488-B82E-322B5109B990}"/>
              </a:ext>
            </a:extLst>
          </p:cNvPr>
          <p:cNvSpPr>
            <a:spLocks noGrp="1"/>
          </p:cNvSpPr>
          <p:nvPr>
            <p:ph type="title"/>
          </p:nvPr>
        </p:nvSpPr>
        <p:spPr/>
        <p:txBody>
          <a:bodyPr/>
          <a:lstStyle/>
          <a:p>
            <a:r>
              <a:rPr lang="en-US" dirty="0">
                <a:effectLst>
                  <a:outerShdw blurRad="76200" dist="76200" dir="5400000" algn="ctr" rotWithShape="0">
                    <a:schemeClr val="bg1"/>
                  </a:outerShdw>
                </a:effectLst>
              </a:rPr>
              <a:t>Example: Lunar Radio Quiet Zone</a:t>
            </a:r>
          </a:p>
        </p:txBody>
      </p:sp>
      <p:sp>
        <p:nvSpPr>
          <p:cNvPr id="3" name="Content Placeholder 2">
            <a:extLst>
              <a:ext uri="{FF2B5EF4-FFF2-40B4-BE49-F238E27FC236}">
                <a16:creationId xmlns:a16="http://schemas.microsoft.com/office/drawing/2014/main" id="{11BD5D74-94B1-F611-375E-63F3FAB0CE95}"/>
              </a:ext>
            </a:extLst>
          </p:cNvPr>
          <p:cNvSpPr txBox="1">
            <a:spLocks/>
          </p:cNvSpPr>
          <p:nvPr/>
        </p:nvSpPr>
        <p:spPr>
          <a:xfrm>
            <a:off x="838200" y="1717005"/>
            <a:ext cx="10846526" cy="42609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800"/>
              </a:spcBef>
              <a:spcAft>
                <a:spcPts val="800"/>
              </a:spcAft>
              <a:buNone/>
            </a:pPr>
            <a:r>
              <a:rPr lang="en-US" sz="3600" dirty="0">
                <a:effectLst>
                  <a:outerShdw blurRad="76200" dist="76200" dir="5400000" algn="ctr" rotWithShape="0">
                    <a:schemeClr val="bg1"/>
                  </a:outerShdw>
                </a:effectLst>
              </a:rPr>
              <a:t>Have deconfliction strategies.</a:t>
            </a:r>
          </a:p>
          <a:p>
            <a:pPr algn="just">
              <a:spcBef>
                <a:spcPts val="800"/>
              </a:spcBef>
              <a:spcAft>
                <a:spcPts val="800"/>
              </a:spcAft>
            </a:pPr>
            <a:r>
              <a:rPr lang="en-US" sz="3600" dirty="0">
                <a:effectLst>
                  <a:outerShdw blurRad="76200" dist="76200" dir="5400000" algn="ctr" rotWithShape="0">
                    <a:schemeClr val="bg1"/>
                  </a:outerShdw>
                </a:effectLst>
              </a:rPr>
              <a:t>Communicate.</a:t>
            </a:r>
          </a:p>
          <a:p>
            <a:pPr algn="just">
              <a:spcBef>
                <a:spcPts val="800"/>
              </a:spcBef>
              <a:spcAft>
                <a:spcPts val="800"/>
              </a:spcAft>
            </a:pPr>
            <a:r>
              <a:rPr lang="en-US" sz="3600" dirty="0">
                <a:effectLst>
                  <a:outerShdw blurRad="76200" dist="76200" dir="5400000" algn="ctr" rotWithShape="0">
                    <a:schemeClr val="bg1"/>
                  </a:outerShdw>
                </a:effectLst>
              </a:rPr>
              <a:t>Collaborate.</a:t>
            </a:r>
          </a:p>
          <a:p>
            <a:pPr algn="just">
              <a:spcBef>
                <a:spcPts val="800"/>
              </a:spcBef>
              <a:spcAft>
                <a:spcPts val="800"/>
              </a:spcAft>
            </a:pPr>
            <a:r>
              <a:rPr lang="en-US" sz="3600" dirty="0">
                <a:effectLst>
                  <a:outerShdw blurRad="76200" dist="76200" dir="5400000" algn="ctr" rotWithShape="0">
                    <a:schemeClr val="bg1"/>
                  </a:outerShdw>
                </a:effectLst>
              </a:rPr>
              <a:t>Mitigate / circumvent.</a:t>
            </a:r>
          </a:p>
        </p:txBody>
      </p:sp>
      <p:sp>
        <p:nvSpPr>
          <p:cNvPr id="9" name="TextBox 8">
            <a:extLst>
              <a:ext uri="{FF2B5EF4-FFF2-40B4-BE49-F238E27FC236}">
                <a16:creationId xmlns:a16="http://schemas.microsoft.com/office/drawing/2014/main" id="{BFF6908C-97D0-9AC0-7E3C-71D90A3914E4}"/>
              </a:ext>
            </a:extLst>
          </p:cNvPr>
          <p:cNvSpPr txBox="1"/>
          <p:nvPr/>
        </p:nvSpPr>
        <p:spPr>
          <a:xfrm>
            <a:off x="9620270" y="6519446"/>
            <a:ext cx="2571730"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Vladimir </a:t>
            </a:r>
            <a:r>
              <a:rPr lang="en-US" sz="1600" dirty="0" err="1">
                <a:ln w="3175">
                  <a:noFill/>
                </a:ln>
                <a:effectLst>
                  <a:outerShdw blurRad="50800" dist="50800" dir="5400000" algn="ctr" rotWithShape="0">
                    <a:schemeClr val="bg1"/>
                  </a:outerShdw>
                </a:effectLst>
              </a:rPr>
              <a:t>Vustyanski</a:t>
            </a:r>
            <a:endParaRPr lang="en-US" sz="1600" dirty="0">
              <a:ln w="3175">
                <a:noFill/>
              </a:ln>
              <a:effectLst>
                <a:outerShdw blurRad="50800" dist="50800" dir="5400000" algn="ctr" rotWithShape="0">
                  <a:schemeClr val="bg1"/>
                </a:outerShdw>
              </a:effectLst>
            </a:endParaRPr>
          </a:p>
        </p:txBody>
      </p:sp>
    </p:spTree>
    <p:extLst>
      <p:ext uri="{BB962C8B-B14F-4D97-AF65-F5344CB8AC3E}">
        <p14:creationId xmlns:p14="http://schemas.microsoft.com/office/powerpoint/2010/main" val="245168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atellite with laser beams&#10;&#10;Description automatically generated with medium confidence">
            <a:extLst>
              <a:ext uri="{FF2B5EF4-FFF2-40B4-BE49-F238E27FC236}">
                <a16:creationId xmlns:a16="http://schemas.microsoft.com/office/drawing/2014/main" id="{BD341009-D234-8D99-F7E8-58D132A17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640" y="2880360"/>
            <a:ext cx="7071360" cy="3977640"/>
          </a:xfrm>
          <a:prstGeom prst="rect">
            <a:avLst/>
          </a:prstGeom>
        </p:spPr>
      </p:pic>
      <p:pic>
        <p:nvPicPr>
          <p:cNvPr id="13" name="Picture 12">
            <a:extLst>
              <a:ext uri="{FF2B5EF4-FFF2-40B4-BE49-F238E27FC236}">
                <a16:creationId xmlns:a16="http://schemas.microsoft.com/office/drawing/2014/main" id="{94A8E36B-9806-34DD-5CD8-7EE9ADC77B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1336" y="3846039"/>
            <a:ext cx="9083019" cy="3660491"/>
          </a:xfrm>
          <a:prstGeom prst="rect">
            <a:avLst/>
          </a:prstGeom>
        </p:spPr>
      </p:pic>
      <p:sp>
        <p:nvSpPr>
          <p:cNvPr id="2" name="Title 1">
            <a:extLst>
              <a:ext uri="{FF2B5EF4-FFF2-40B4-BE49-F238E27FC236}">
                <a16:creationId xmlns:a16="http://schemas.microsoft.com/office/drawing/2014/main" id="{83BD48FF-1CA6-2705-2DA7-7CD04367B2AB}"/>
              </a:ext>
            </a:extLst>
          </p:cNvPr>
          <p:cNvSpPr>
            <a:spLocks noGrp="1"/>
          </p:cNvSpPr>
          <p:nvPr>
            <p:ph type="title"/>
          </p:nvPr>
        </p:nvSpPr>
        <p:spPr/>
        <p:txBody>
          <a:bodyPr/>
          <a:lstStyle/>
          <a:p>
            <a:r>
              <a:rPr lang="en-US" dirty="0"/>
              <a:t>Example: Lunar Gravitational-Wave Detector</a:t>
            </a:r>
          </a:p>
        </p:txBody>
      </p:sp>
      <p:sp>
        <p:nvSpPr>
          <p:cNvPr id="3" name="Content Placeholder 2">
            <a:extLst>
              <a:ext uri="{FF2B5EF4-FFF2-40B4-BE49-F238E27FC236}">
                <a16:creationId xmlns:a16="http://schemas.microsoft.com/office/drawing/2014/main" id="{8909CD80-239E-59BD-4493-04FA652C13DA}"/>
              </a:ext>
            </a:extLst>
          </p:cNvPr>
          <p:cNvSpPr>
            <a:spLocks noGrp="1"/>
          </p:cNvSpPr>
          <p:nvPr>
            <p:ph idx="1"/>
          </p:nvPr>
        </p:nvSpPr>
        <p:spPr>
          <a:xfrm>
            <a:off x="838200" y="1825625"/>
            <a:ext cx="8903677" cy="4351338"/>
          </a:xfrm>
        </p:spPr>
        <p:txBody>
          <a:bodyPr>
            <a:normAutofit/>
          </a:bodyPr>
          <a:lstStyle/>
          <a:p>
            <a:r>
              <a:rPr lang="en-US" sz="3600" dirty="0">
                <a:effectLst>
                  <a:outerShdw blurRad="76200" dist="76200" dir="5400000" algn="ctr" rotWithShape="0">
                    <a:schemeClr val="bg1"/>
                  </a:outerShdw>
                </a:effectLst>
              </a:rPr>
              <a:t> Requires large area (40+ km crater) with no </a:t>
            </a:r>
            <a:br>
              <a:rPr lang="en-US" sz="3600" dirty="0">
                <a:effectLst>
                  <a:outerShdw blurRad="76200" dist="76200" dir="5400000" algn="ctr" rotWithShape="0">
                    <a:schemeClr val="bg1"/>
                  </a:outerShdw>
                </a:effectLst>
              </a:rPr>
            </a:br>
            <a:r>
              <a:rPr lang="en-US" sz="3600" dirty="0">
                <a:effectLst>
                  <a:outerShdw blurRad="76200" dist="76200" dir="5400000" algn="ctr" rotWithShape="0">
                    <a:schemeClr val="bg1"/>
                  </a:outerShdw>
                </a:effectLst>
              </a:rPr>
              <a:t> other activity (dust).</a:t>
            </a:r>
          </a:p>
          <a:p>
            <a:endParaRPr lang="en-US" sz="3600" dirty="0">
              <a:effectLst>
                <a:outerShdw blurRad="76200" dist="76200" dir="5400000" algn="ctr" rotWithShape="0">
                  <a:schemeClr val="bg1"/>
                </a:outerShdw>
              </a:effectLst>
            </a:endParaRPr>
          </a:p>
          <a:p>
            <a:pPr>
              <a:buFont typeface="Aptos" panose="020B0004020202020204" pitchFamily="34" charset="0"/>
              <a:buChar char="→"/>
            </a:pPr>
            <a:r>
              <a:rPr lang="en-US" sz="3600" dirty="0">
                <a:effectLst>
                  <a:outerShdw blurRad="76200" dist="76200" dir="5400000" algn="ctr" rotWithShape="0">
                    <a:schemeClr val="bg1"/>
                  </a:outerShdw>
                </a:effectLst>
              </a:rPr>
              <a:t> Pick a place that nobody else</a:t>
            </a:r>
            <a:br>
              <a:rPr lang="en-US" sz="3600" dirty="0">
                <a:effectLst>
                  <a:outerShdw blurRad="76200" dist="76200" dir="5400000" algn="ctr" rotWithShape="0">
                    <a:schemeClr val="bg1"/>
                  </a:outerShdw>
                </a:effectLst>
              </a:rPr>
            </a:br>
            <a:r>
              <a:rPr lang="en-US" sz="3600" dirty="0">
                <a:effectLst>
                  <a:outerShdw blurRad="76200" dist="76200" dir="5400000" algn="ctr" rotWithShape="0">
                    <a:schemeClr val="bg1"/>
                  </a:outerShdw>
                </a:effectLst>
              </a:rPr>
              <a:t> could possibly want!</a:t>
            </a:r>
          </a:p>
        </p:txBody>
      </p:sp>
      <p:sp>
        <p:nvSpPr>
          <p:cNvPr id="14" name="TextBox 13">
            <a:extLst>
              <a:ext uri="{FF2B5EF4-FFF2-40B4-BE49-F238E27FC236}">
                <a16:creationId xmlns:a16="http://schemas.microsoft.com/office/drawing/2014/main" id="{07EF3765-F5FD-7877-6DDF-666161619258}"/>
              </a:ext>
            </a:extLst>
          </p:cNvPr>
          <p:cNvSpPr txBox="1"/>
          <p:nvPr/>
        </p:nvSpPr>
        <p:spPr>
          <a:xfrm>
            <a:off x="8634616" y="6519446"/>
            <a:ext cx="3557384"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Vanderbilt Lunar Labs Initiative</a:t>
            </a:r>
          </a:p>
        </p:txBody>
      </p:sp>
      <p:sp>
        <p:nvSpPr>
          <p:cNvPr id="15" name="TextBox 14">
            <a:extLst>
              <a:ext uri="{FF2B5EF4-FFF2-40B4-BE49-F238E27FC236}">
                <a16:creationId xmlns:a16="http://schemas.microsoft.com/office/drawing/2014/main" id="{7DAC12CA-1549-025B-B843-DF094BB13187}"/>
              </a:ext>
            </a:extLst>
          </p:cNvPr>
          <p:cNvSpPr txBox="1"/>
          <p:nvPr/>
        </p:nvSpPr>
        <p:spPr>
          <a:xfrm>
            <a:off x="10198762" y="6519446"/>
            <a:ext cx="1993238"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Google Maps</a:t>
            </a:r>
          </a:p>
        </p:txBody>
      </p:sp>
    </p:spTree>
    <p:extLst>
      <p:ext uri="{BB962C8B-B14F-4D97-AF65-F5344CB8AC3E}">
        <p14:creationId xmlns:p14="http://schemas.microsoft.com/office/powerpoint/2010/main" val="384875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14"/>
                                        </p:tgtEl>
                                      </p:cBhvr>
                                    </p:animEffect>
                                    <p:set>
                                      <p:cBhvr>
                                        <p:cTn id="20" dur="1" fill="hold">
                                          <p:stCondLst>
                                            <p:cond delay="499"/>
                                          </p:stCondLst>
                                        </p:cTn>
                                        <p:tgtEl>
                                          <p:spTgt spid="14"/>
                                        </p:tgtEl>
                                        <p:attrNameLst>
                                          <p:attrName>style.visibility</p:attrName>
                                        </p:attrNameLst>
                                      </p:cBhvr>
                                      <p:to>
                                        <p:strVal val="hidden"/>
                                      </p:to>
                                    </p:se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lanet with a black background&#10;&#10;Description automatically generated">
            <a:extLst>
              <a:ext uri="{FF2B5EF4-FFF2-40B4-BE49-F238E27FC236}">
                <a16:creationId xmlns:a16="http://schemas.microsoft.com/office/drawing/2014/main" id="{E7CEC4F5-8D1A-76AF-8899-78C7EDCA5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411" y="3429000"/>
            <a:ext cx="3887843" cy="3811396"/>
          </a:xfrm>
          <a:prstGeom prst="rect">
            <a:avLst/>
          </a:prstGeom>
        </p:spPr>
      </p:pic>
      <p:pic>
        <p:nvPicPr>
          <p:cNvPr id="20" name="Picture 19" descr="A rocket in space with blue lights&#10;&#10;Description automatically generated">
            <a:extLst>
              <a:ext uri="{FF2B5EF4-FFF2-40B4-BE49-F238E27FC236}">
                <a16:creationId xmlns:a16="http://schemas.microsoft.com/office/drawing/2014/main" id="{1C1C6298-2930-66A2-342F-94D47BA21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953" y="3298874"/>
            <a:ext cx="7082105" cy="4128867"/>
          </a:xfrm>
          <a:prstGeom prst="rect">
            <a:avLst/>
          </a:prstGeom>
        </p:spPr>
      </p:pic>
      <p:pic>
        <p:nvPicPr>
          <p:cNvPr id="8" name="Picture 7" descr="A person in a space suit standing on the moon&#10;&#10;Description automatically generated">
            <a:extLst>
              <a:ext uri="{FF2B5EF4-FFF2-40B4-BE49-F238E27FC236}">
                <a16:creationId xmlns:a16="http://schemas.microsoft.com/office/drawing/2014/main" id="{B73DDBDC-6F55-13AA-40A5-7CC5835526B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0" y="812800"/>
            <a:ext cx="12192000" cy="6964680"/>
          </a:xfrm>
          <a:prstGeom prst="rect">
            <a:avLst/>
          </a:prstGeom>
        </p:spPr>
      </p:pic>
      <p:pic>
        <p:nvPicPr>
          <p:cNvPr id="7" name="Picture 6" descr="A person in a space suit standing on the moon&#10;&#10;Description automatically generated">
            <a:extLst>
              <a:ext uri="{FF2B5EF4-FFF2-40B4-BE49-F238E27FC236}">
                <a16:creationId xmlns:a16="http://schemas.microsoft.com/office/drawing/2014/main" id="{10A5C282-0F71-2D00-61D2-9FEE01D0B3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12800"/>
            <a:ext cx="12192000" cy="6964680"/>
          </a:xfrm>
          <a:prstGeom prst="rect">
            <a:avLst/>
          </a:prstGeom>
        </p:spPr>
      </p:pic>
      <p:sp>
        <p:nvSpPr>
          <p:cNvPr id="2" name="Title 1">
            <a:extLst>
              <a:ext uri="{FF2B5EF4-FFF2-40B4-BE49-F238E27FC236}">
                <a16:creationId xmlns:a16="http://schemas.microsoft.com/office/drawing/2014/main" id="{CDBB7331-F19D-C3F8-75D6-FA2D406258D0}"/>
              </a:ext>
            </a:extLst>
          </p:cNvPr>
          <p:cNvSpPr>
            <a:spLocks noGrp="1"/>
          </p:cNvSpPr>
          <p:nvPr>
            <p:ph type="title"/>
          </p:nvPr>
        </p:nvSpPr>
        <p:spPr/>
        <p:txBody>
          <a:bodyPr/>
          <a:lstStyle/>
          <a:p>
            <a:r>
              <a:rPr lang="en-US" dirty="0">
                <a:effectLst>
                  <a:outerShdw blurRad="76200" dist="76200" dir="5400000" algn="ctr" rotWithShape="0">
                    <a:schemeClr val="bg1"/>
                  </a:outerShdw>
                </a:effectLst>
              </a:rPr>
              <a:t>Example: Lunar Ice Mining</a:t>
            </a:r>
          </a:p>
        </p:txBody>
      </p:sp>
      <p:sp>
        <p:nvSpPr>
          <p:cNvPr id="3" name="Content Placeholder 2">
            <a:extLst>
              <a:ext uri="{FF2B5EF4-FFF2-40B4-BE49-F238E27FC236}">
                <a16:creationId xmlns:a16="http://schemas.microsoft.com/office/drawing/2014/main" id="{E5A96CCF-C023-8B5B-2B3E-FC39CF39DC8F}"/>
              </a:ext>
            </a:extLst>
          </p:cNvPr>
          <p:cNvSpPr>
            <a:spLocks noGrp="1"/>
          </p:cNvSpPr>
          <p:nvPr>
            <p:ph idx="1"/>
          </p:nvPr>
        </p:nvSpPr>
        <p:spPr>
          <a:xfrm>
            <a:off x="838200" y="1825625"/>
            <a:ext cx="10978662" cy="4351338"/>
          </a:xfrm>
        </p:spPr>
        <p:txBody>
          <a:bodyPr>
            <a:normAutofit/>
          </a:bodyPr>
          <a:lstStyle/>
          <a:p>
            <a:r>
              <a:rPr lang="en-US" sz="3200" b="1" dirty="0">
                <a:solidFill>
                  <a:srgbClr val="FFC000"/>
                </a:solidFill>
                <a:effectLst>
                  <a:outerShdw blurRad="76200" dist="76200" dir="5400000" algn="ctr" rotWithShape="0">
                    <a:schemeClr val="bg1"/>
                  </a:outerShdw>
                </a:effectLst>
              </a:rPr>
              <a:t>Businessperson:</a:t>
            </a:r>
            <a:r>
              <a:rPr lang="en-US" sz="3200" dirty="0">
                <a:effectLst>
                  <a:outerShdw blurRad="76200" dist="76200" dir="5400000" algn="ctr" rotWithShape="0">
                    <a:schemeClr val="bg1"/>
                  </a:outerShdw>
                </a:effectLst>
              </a:rPr>
              <a:t> How do we secure Lunar water rights?</a:t>
            </a:r>
          </a:p>
          <a:p>
            <a:r>
              <a:rPr lang="en-US" sz="3200" b="1" dirty="0">
                <a:solidFill>
                  <a:srgbClr val="92D050"/>
                </a:solidFill>
                <a:effectLst>
                  <a:outerShdw blurRad="76200" dist="76200" dir="5400000" algn="ctr" rotWithShape="0">
                    <a:schemeClr val="bg1"/>
                  </a:outerShdw>
                </a:effectLst>
              </a:rPr>
              <a:t>Scientist:</a:t>
            </a:r>
            <a:r>
              <a:rPr lang="en-US" sz="3200" dirty="0">
                <a:effectLst>
                  <a:outerShdw blurRad="76200" dist="76200" dir="5400000" algn="ctr" rotWithShape="0">
                    <a:schemeClr val="bg1"/>
                  </a:outerShdw>
                </a:effectLst>
              </a:rPr>
              <a:t> Whyever would you go to the Moon to get water?</a:t>
            </a:r>
          </a:p>
          <a:p>
            <a:r>
              <a:rPr lang="en-US" sz="3200" b="1" dirty="0">
                <a:solidFill>
                  <a:srgbClr val="00B0F0"/>
                </a:solidFill>
                <a:effectLst>
                  <a:outerShdw blurRad="76200" dist="76200" dir="5400000" algn="ctr" rotWithShape="0">
                    <a:schemeClr val="bg1"/>
                  </a:outerShdw>
                </a:effectLst>
              </a:rPr>
              <a:t>Entrepreneur:</a:t>
            </a:r>
            <a:r>
              <a:rPr lang="en-US" sz="3200" dirty="0">
                <a:effectLst>
                  <a:outerShdw blurRad="76200" dist="76200" dir="5400000" algn="ctr" rotWithShape="0">
                    <a:schemeClr val="bg1"/>
                  </a:outerShdw>
                </a:effectLst>
              </a:rPr>
              <a:t> Find alternatives!</a:t>
            </a:r>
          </a:p>
        </p:txBody>
      </p:sp>
      <p:pic>
        <p:nvPicPr>
          <p:cNvPr id="16" name="Picture 15" descr="A close up of a planet&#10;&#10;Description automatically generated">
            <a:extLst>
              <a:ext uri="{FF2B5EF4-FFF2-40B4-BE49-F238E27FC236}">
                <a16:creationId xmlns:a16="http://schemas.microsoft.com/office/drawing/2014/main" id="{1C4F54D0-DE48-12C1-A56F-93600EC1D0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3272" y="4260902"/>
            <a:ext cx="2002728" cy="2447778"/>
          </a:xfrm>
          <a:prstGeom prst="rect">
            <a:avLst/>
          </a:prstGeom>
        </p:spPr>
      </p:pic>
      <p:sp>
        <p:nvSpPr>
          <p:cNvPr id="21" name="TextBox 20">
            <a:extLst>
              <a:ext uri="{FF2B5EF4-FFF2-40B4-BE49-F238E27FC236}">
                <a16:creationId xmlns:a16="http://schemas.microsoft.com/office/drawing/2014/main" id="{7FECAC7B-2A42-379F-9320-7FFBB4A297D5}"/>
              </a:ext>
            </a:extLst>
          </p:cNvPr>
          <p:cNvSpPr txBox="1"/>
          <p:nvPr/>
        </p:nvSpPr>
        <p:spPr>
          <a:xfrm>
            <a:off x="10425811" y="6519446"/>
            <a:ext cx="1766189"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a:t>
            </a:r>
            <a:r>
              <a:rPr lang="en-US" sz="1600" dirty="0" err="1">
                <a:ln w="3175">
                  <a:noFill/>
                </a:ln>
                <a:effectLst>
                  <a:outerShdw blurRad="50800" dist="50800" dir="5400000" algn="ctr" rotWithShape="0">
                    <a:schemeClr val="bg1"/>
                  </a:outerShdw>
                </a:effectLst>
              </a:rPr>
              <a:t>NightCafe</a:t>
            </a:r>
            <a:endParaRPr lang="en-US" sz="1600" dirty="0">
              <a:ln w="3175">
                <a:noFill/>
              </a:ln>
              <a:effectLst>
                <a:outerShdw blurRad="50800" dist="50800" dir="5400000" algn="ctr" rotWithShape="0">
                  <a:schemeClr val="bg1"/>
                </a:outerShdw>
              </a:effectLst>
            </a:endParaRPr>
          </a:p>
        </p:txBody>
      </p:sp>
    </p:spTree>
    <p:extLst>
      <p:ext uri="{BB962C8B-B14F-4D97-AF65-F5344CB8AC3E}">
        <p14:creationId xmlns:p14="http://schemas.microsoft.com/office/powerpoint/2010/main" val="250305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astronaut walking on a rocky surface&#10;&#10;Description automatically generated">
            <a:extLst>
              <a:ext uri="{FF2B5EF4-FFF2-40B4-BE49-F238E27FC236}">
                <a16:creationId xmlns:a16="http://schemas.microsoft.com/office/drawing/2014/main" id="{33C85C6F-7C79-EFAA-B617-D01C6FB38C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64680"/>
          </a:xfrm>
          <a:prstGeom prst="rect">
            <a:avLst/>
          </a:prstGeom>
        </p:spPr>
      </p:pic>
      <p:sp>
        <p:nvSpPr>
          <p:cNvPr id="2" name="Title 1">
            <a:extLst>
              <a:ext uri="{FF2B5EF4-FFF2-40B4-BE49-F238E27FC236}">
                <a16:creationId xmlns:a16="http://schemas.microsoft.com/office/drawing/2014/main" id="{1602FC2A-F2CE-207E-5EF4-67CECA85C574}"/>
              </a:ext>
            </a:extLst>
          </p:cNvPr>
          <p:cNvSpPr>
            <a:spLocks noGrp="1"/>
          </p:cNvSpPr>
          <p:nvPr>
            <p:ph type="title"/>
          </p:nvPr>
        </p:nvSpPr>
        <p:spPr/>
        <p:txBody>
          <a:bodyPr/>
          <a:lstStyle/>
          <a:p>
            <a:r>
              <a:rPr lang="en-US" dirty="0">
                <a:effectLst>
                  <a:outerShdw blurRad="76200" dist="76200" dir="5400000" algn="ctr" rotWithShape="0">
                    <a:schemeClr val="bg1"/>
                  </a:outerShdw>
                </a:effectLst>
              </a:rPr>
              <a:t>The Moon is a Stepping Stone …</a:t>
            </a:r>
          </a:p>
        </p:txBody>
      </p:sp>
      <p:sp>
        <p:nvSpPr>
          <p:cNvPr id="3" name="Content Placeholder 2">
            <a:extLst>
              <a:ext uri="{FF2B5EF4-FFF2-40B4-BE49-F238E27FC236}">
                <a16:creationId xmlns:a16="http://schemas.microsoft.com/office/drawing/2014/main" id="{4831FB94-1AFD-5E01-DC7F-D61853EEC8A6}"/>
              </a:ext>
            </a:extLst>
          </p:cNvPr>
          <p:cNvSpPr>
            <a:spLocks noGrp="1"/>
          </p:cNvSpPr>
          <p:nvPr>
            <p:ph idx="1"/>
          </p:nvPr>
        </p:nvSpPr>
        <p:spPr>
          <a:xfrm>
            <a:off x="838200" y="1825625"/>
            <a:ext cx="10515600" cy="2275107"/>
          </a:xfrm>
        </p:spPr>
        <p:txBody>
          <a:bodyPr>
            <a:normAutofit/>
          </a:bodyPr>
          <a:lstStyle/>
          <a:p>
            <a:pPr marL="0" indent="0">
              <a:buNone/>
            </a:pPr>
            <a:r>
              <a:rPr lang="en-US" sz="3600" b="1" i="1" dirty="0">
                <a:solidFill>
                  <a:srgbClr val="92D050"/>
                </a:solidFill>
              </a:rPr>
              <a:t>Do</a:t>
            </a:r>
            <a:r>
              <a:rPr lang="en-US" sz="3600" dirty="0"/>
              <a:t> use for activities for which it is uniquely suited</a:t>
            </a:r>
          </a:p>
          <a:p>
            <a:r>
              <a:rPr lang="en-US" dirty="0"/>
              <a:t>Scientific investigation</a:t>
            </a:r>
          </a:p>
          <a:p>
            <a:r>
              <a:rPr lang="en-US" dirty="0"/>
              <a:t>Testing ground for technology</a:t>
            </a:r>
          </a:p>
          <a:p>
            <a:r>
              <a:rPr lang="en-US" dirty="0"/>
              <a:t>Source of materials that it has in abundance (Fe, Mg, Al, Si, O)</a:t>
            </a:r>
          </a:p>
        </p:txBody>
      </p:sp>
      <p:sp>
        <p:nvSpPr>
          <p:cNvPr id="6" name="Content Placeholder 2">
            <a:extLst>
              <a:ext uri="{FF2B5EF4-FFF2-40B4-BE49-F238E27FC236}">
                <a16:creationId xmlns:a16="http://schemas.microsoft.com/office/drawing/2014/main" id="{01C1747A-D145-7D99-1087-5208B0256E80}"/>
              </a:ext>
            </a:extLst>
          </p:cNvPr>
          <p:cNvSpPr txBox="1">
            <a:spLocks/>
          </p:cNvSpPr>
          <p:nvPr/>
        </p:nvSpPr>
        <p:spPr>
          <a:xfrm>
            <a:off x="838200" y="4024875"/>
            <a:ext cx="11056034" cy="22751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i="1" dirty="0">
                <a:solidFill>
                  <a:srgbClr val="FF5050"/>
                </a:solidFill>
              </a:rPr>
              <a:t>Don’t</a:t>
            </a:r>
            <a:r>
              <a:rPr lang="en-US" sz="3600" dirty="0"/>
              <a:t> use for things that depend on scarce resources</a:t>
            </a:r>
          </a:p>
          <a:p>
            <a:r>
              <a:rPr lang="en-US" dirty="0"/>
              <a:t>Fueling depot (hydrogen)</a:t>
            </a:r>
          </a:p>
          <a:p>
            <a:r>
              <a:rPr lang="en-US" dirty="0"/>
              <a:t>Large-scale human habitation</a:t>
            </a:r>
          </a:p>
        </p:txBody>
      </p:sp>
      <p:sp>
        <p:nvSpPr>
          <p:cNvPr id="11" name="TextBox 10">
            <a:extLst>
              <a:ext uri="{FF2B5EF4-FFF2-40B4-BE49-F238E27FC236}">
                <a16:creationId xmlns:a16="http://schemas.microsoft.com/office/drawing/2014/main" id="{401E5CE7-396F-EAF1-5172-4AD6D2BACC93}"/>
              </a:ext>
            </a:extLst>
          </p:cNvPr>
          <p:cNvSpPr txBox="1"/>
          <p:nvPr/>
        </p:nvSpPr>
        <p:spPr>
          <a:xfrm>
            <a:off x="10425811" y="6519446"/>
            <a:ext cx="1766189"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a:t>
            </a:r>
            <a:r>
              <a:rPr lang="en-US" sz="1600" dirty="0" err="1">
                <a:ln w="3175">
                  <a:noFill/>
                </a:ln>
                <a:effectLst>
                  <a:outerShdw blurRad="50800" dist="50800" dir="5400000" algn="ctr" rotWithShape="0">
                    <a:schemeClr val="bg1"/>
                  </a:outerShdw>
                </a:effectLst>
              </a:rPr>
              <a:t>NightCafe</a:t>
            </a:r>
            <a:endParaRPr lang="en-US" sz="1600" dirty="0">
              <a:ln w="3175">
                <a:noFill/>
              </a:ln>
              <a:effectLst>
                <a:outerShdw blurRad="50800" dist="50800" dir="5400000" algn="ctr" rotWithShape="0">
                  <a:schemeClr val="bg1"/>
                </a:outerShdw>
              </a:effectLst>
            </a:endParaRPr>
          </a:p>
        </p:txBody>
      </p:sp>
    </p:spTree>
    <p:extLst>
      <p:ext uri="{BB962C8B-B14F-4D97-AF65-F5344CB8AC3E}">
        <p14:creationId xmlns:p14="http://schemas.microsoft.com/office/powerpoint/2010/main" val="1599659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1" end="1"/>
                                            </p:txEl>
                                          </p:spTgt>
                                        </p:tgtEl>
                                        <p:attrNameLst>
                                          <p:attrName>style.visibility</p:attrName>
                                        </p:attrNameLst>
                                      </p:cBhvr>
                                      <p:to>
                                        <p:strVal val="visible"/>
                                      </p:to>
                                    </p:set>
                                    <p:animEffect transition="in" filter="fade">
                                      <p:cBhvr>
                                        <p:cTn id="34" dur="500"/>
                                        <p:tgtEl>
                                          <p:spTgt spid="6">
                                            <p:txEl>
                                              <p:pRg st="1" end="1"/>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711A4D-3C31-FC59-37A3-099E509FE4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14495"/>
            <a:ext cx="12192000" cy="6964680"/>
          </a:xfrm>
          <a:prstGeom prst="rect">
            <a:avLst/>
          </a:prstGeom>
        </p:spPr>
      </p:pic>
      <p:sp>
        <p:nvSpPr>
          <p:cNvPr id="2" name="Title 1">
            <a:extLst>
              <a:ext uri="{FF2B5EF4-FFF2-40B4-BE49-F238E27FC236}">
                <a16:creationId xmlns:a16="http://schemas.microsoft.com/office/drawing/2014/main" id="{1602FC2A-F2CE-207E-5EF4-67CECA85C574}"/>
              </a:ext>
            </a:extLst>
          </p:cNvPr>
          <p:cNvSpPr>
            <a:spLocks noGrp="1"/>
          </p:cNvSpPr>
          <p:nvPr>
            <p:ph type="title"/>
          </p:nvPr>
        </p:nvSpPr>
        <p:spPr>
          <a:xfrm>
            <a:off x="838199" y="365125"/>
            <a:ext cx="11295185" cy="1325563"/>
          </a:xfrm>
        </p:spPr>
        <p:txBody>
          <a:bodyPr/>
          <a:lstStyle/>
          <a:p>
            <a:r>
              <a:rPr lang="en-US" dirty="0">
                <a:ln>
                  <a:solidFill>
                    <a:schemeClr val="bg1"/>
                  </a:solidFill>
                </a:ln>
                <a:effectLst>
                  <a:outerShdw blurRad="50800" dist="76200" dir="5400000" algn="ctr" rotWithShape="0">
                    <a:schemeClr val="bg1"/>
                  </a:outerShdw>
                </a:effectLst>
              </a:rPr>
              <a:t>The Moon is a Stepping Stone </a:t>
            </a:r>
            <a:r>
              <a:rPr lang="en-US" sz="4000" dirty="0">
                <a:ln>
                  <a:solidFill>
                    <a:schemeClr val="bg1"/>
                  </a:solidFill>
                </a:ln>
                <a:effectLst>
                  <a:outerShdw blurRad="50800" dist="76200" dir="5400000" algn="ctr" rotWithShape="0">
                    <a:schemeClr val="bg1"/>
                  </a:outerShdw>
                </a:effectLst>
              </a:rPr>
              <a:t>… not a settlement!</a:t>
            </a:r>
          </a:p>
        </p:txBody>
      </p:sp>
      <p:sp>
        <p:nvSpPr>
          <p:cNvPr id="10" name="Rectangle 9">
            <a:extLst>
              <a:ext uri="{FF2B5EF4-FFF2-40B4-BE49-F238E27FC236}">
                <a16:creationId xmlns:a16="http://schemas.microsoft.com/office/drawing/2014/main" id="{60A6A348-6049-1842-6D76-4A996D3FDCD4}"/>
              </a:ext>
            </a:extLst>
          </p:cNvPr>
          <p:cNvSpPr/>
          <p:nvPr/>
        </p:nvSpPr>
        <p:spPr>
          <a:xfrm rot="3769347">
            <a:off x="-764490" y="2521532"/>
            <a:ext cx="4250990" cy="3835392"/>
          </a:xfrm>
          <a:prstGeom prst="rect">
            <a:avLst/>
          </a:prstGeom>
          <a:noFill/>
        </p:spPr>
        <p:txBody>
          <a:bodyPr wrap="none" lIns="91440" tIns="45720" rIns="91440" bIns="45720">
            <a:prstTxWarp prst="textArchUp">
              <a:avLst/>
            </a:prstTxWarp>
            <a:spAutoFit/>
            <a:scene3d>
              <a:camera prst="orthographicFront"/>
              <a:lightRig rig="threePt" dir="t"/>
            </a:scene3d>
            <a:sp3d extrusionH="57150">
              <a:bevelT w="38100" h="38100"/>
            </a:sp3d>
          </a:bodyPr>
          <a:lstStyle/>
          <a:p>
            <a:pPr algn="ctr"/>
            <a:r>
              <a:rPr lang="en-US" sz="7200" b="1" cap="none" spc="0" dirty="0">
                <a:ln w="0"/>
                <a:solidFill>
                  <a:srgbClr val="FFC000"/>
                </a:solidFill>
                <a:effectLst>
                  <a:outerShdw blurRad="38100" dist="25400" dir="5400000" algn="ctr" rotWithShape="0">
                    <a:srgbClr val="6E747A">
                      <a:alpha val="43000"/>
                    </a:srgbClr>
                  </a:outerShdw>
                </a:effectLst>
                <a:latin typeface="Blackadder ITC" panose="04020505051007020D02" pitchFamily="82" charset="0"/>
              </a:rPr>
              <a:t>Scarcity</a:t>
            </a:r>
            <a:endParaRPr lang="en-US" sz="7200" b="0" cap="none" spc="0" dirty="0">
              <a:ln w="0"/>
              <a:effectLst>
                <a:outerShdw blurRad="38100" dist="25400" dir="5400000" algn="ctr" rotWithShape="0">
                  <a:srgbClr val="6E747A">
                    <a:alpha val="43000"/>
                  </a:srgbClr>
                </a:outerShdw>
              </a:effectLst>
            </a:endParaRPr>
          </a:p>
        </p:txBody>
      </p:sp>
      <p:sp>
        <p:nvSpPr>
          <p:cNvPr id="12" name="Rectangle 11">
            <a:extLst>
              <a:ext uri="{FF2B5EF4-FFF2-40B4-BE49-F238E27FC236}">
                <a16:creationId xmlns:a16="http://schemas.microsoft.com/office/drawing/2014/main" id="{E5C3A519-1E2A-561B-B1CA-06131611CB0D}"/>
              </a:ext>
            </a:extLst>
          </p:cNvPr>
          <p:cNvSpPr/>
          <p:nvPr/>
        </p:nvSpPr>
        <p:spPr>
          <a:xfrm rot="19553657">
            <a:off x="7029558" y="2693403"/>
            <a:ext cx="4287672" cy="2106846"/>
          </a:xfrm>
          <a:prstGeom prst="rect">
            <a:avLst/>
          </a:prstGeom>
          <a:noFill/>
        </p:spPr>
        <p:txBody>
          <a:bodyPr wrap="none" lIns="91440" tIns="45720" rIns="91440" bIns="45720">
            <a:prstTxWarp prst="textArchDown">
              <a:avLst/>
            </a:prstTxWarp>
            <a:spAutoFit/>
            <a:scene3d>
              <a:camera prst="orthographicFront"/>
              <a:lightRig rig="threePt" dir="t"/>
            </a:scene3d>
            <a:sp3d extrusionH="57150">
              <a:bevelT w="38100" h="38100"/>
            </a:sp3d>
          </a:bodyPr>
          <a:lstStyle/>
          <a:p>
            <a:pPr algn="ctr"/>
            <a:r>
              <a:rPr lang="en-US" sz="7200" b="1" cap="none" spc="0" dirty="0">
                <a:ln w="0"/>
                <a:solidFill>
                  <a:srgbClr val="99CCFF"/>
                </a:solidFill>
                <a:effectLst>
                  <a:outerShdw blurRad="38100" dist="25400" dir="5400000" algn="ctr" rotWithShape="0">
                    <a:srgbClr val="6E747A">
                      <a:alpha val="43000"/>
                    </a:srgbClr>
                  </a:outerShdw>
                </a:effectLst>
                <a:latin typeface="Blackadder ITC" panose="04020505051007020D02" pitchFamily="82" charset="0"/>
              </a:rPr>
              <a:t>Abundance</a:t>
            </a:r>
            <a:endParaRPr lang="en-US" sz="7200" b="0" cap="none" spc="0" dirty="0">
              <a:ln w="0"/>
              <a:solidFill>
                <a:srgbClr val="99CCFF"/>
              </a:solidFill>
              <a:effectLst>
                <a:outerShdw blurRad="38100" dist="25400" dir="5400000" algn="ctr" rotWithShape="0">
                  <a:srgbClr val="6E747A">
                    <a:alpha val="43000"/>
                  </a:srgbClr>
                </a:outerShdw>
              </a:effectLst>
            </a:endParaRPr>
          </a:p>
        </p:txBody>
      </p:sp>
      <p:sp>
        <p:nvSpPr>
          <p:cNvPr id="13" name="TextBox 12">
            <a:extLst>
              <a:ext uri="{FF2B5EF4-FFF2-40B4-BE49-F238E27FC236}">
                <a16:creationId xmlns:a16="http://schemas.microsoft.com/office/drawing/2014/main" id="{DBD161A2-FD69-22BC-3E98-4322846DAA70}"/>
              </a:ext>
            </a:extLst>
          </p:cNvPr>
          <p:cNvSpPr txBox="1"/>
          <p:nvPr/>
        </p:nvSpPr>
        <p:spPr>
          <a:xfrm rot="1531396">
            <a:off x="-160607" y="5837690"/>
            <a:ext cx="12710161" cy="4031873"/>
          </a:xfrm>
          <a:prstGeom prst="rect">
            <a:avLst/>
          </a:prstGeom>
          <a:noFill/>
          <a:effectLst>
            <a:outerShdw dist="25400" dir="5400000" algn="ctr" rotWithShape="0">
              <a:schemeClr val="bg1"/>
            </a:outerShdw>
          </a:effectLst>
          <a:scene3d>
            <a:camera prst="orthographicFront"/>
            <a:lightRig rig="threePt" dir="t"/>
          </a:scene3d>
          <a:sp3d>
            <a:bevelT/>
          </a:sp3d>
        </p:spPr>
        <p:txBody>
          <a:bodyPr wrap="square" rtlCol="0">
            <a:spAutoFit/>
            <a:sp3d extrusionH="57150">
              <a:bevelT w="38100" h="38100"/>
            </a:sp3d>
          </a:bodyPr>
          <a:lstStyle/>
          <a:p>
            <a:r>
              <a:rPr lang="en-US" sz="4400" b="1" dirty="0">
                <a:solidFill>
                  <a:srgbClr val="92D050"/>
                </a:solidFill>
                <a:latin typeface="Chiller" panose="04020404031007020602" pitchFamily="82" charset="0"/>
              </a:rPr>
              <a:t>∆</a:t>
            </a:r>
            <a:br>
              <a:rPr lang="en-US" sz="4400" b="1" dirty="0">
                <a:solidFill>
                  <a:srgbClr val="92D050"/>
                </a:solidFill>
                <a:latin typeface="Chiller" panose="04020404031007020602" pitchFamily="82" charset="0"/>
              </a:rPr>
            </a:br>
            <a:br>
              <a:rPr lang="en-US" sz="4400" b="1" dirty="0">
                <a:solidFill>
                  <a:srgbClr val="92D050"/>
                </a:solidFill>
                <a:latin typeface="Chiller" panose="04020404031007020602" pitchFamily="82" charset="0"/>
              </a:rPr>
            </a:br>
            <a:br>
              <a:rPr lang="en-US" sz="4400" b="1" dirty="0">
                <a:solidFill>
                  <a:srgbClr val="92D050"/>
                </a:solidFill>
                <a:latin typeface="Chiller" panose="04020404031007020602" pitchFamily="82" charset="0"/>
              </a:rPr>
            </a:br>
            <a:br>
              <a:rPr lang="en-US" sz="4400" b="1" dirty="0">
                <a:solidFill>
                  <a:srgbClr val="92D050"/>
                </a:solidFill>
                <a:latin typeface="Chiller" panose="04020404031007020602" pitchFamily="82" charset="0"/>
              </a:rPr>
            </a:br>
            <a:br>
              <a:rPr lang="en-US" sz="4400" b="1" dirty="0">
                <a:solidFill>
                  <a:srgbClr val="92D050"/>
                </a:solidFill>
                <a:latin typeface="Chiller" panose="04020404031007020602" pitchFamily="82" charset="0"/>
              </a:rPr>
            </a:br>
            <a:r>
              <a:rPr lang="en-US" sz="3600" dirty="0">
                <a:latin typeface="Chiller" panose="04020404031007020602" pitchFamily="82" charset="0"/>
              </a:rPr>
              <a:t>  </a:t>
            </a:r>
          </a:p>
        </p:txBody>
      </p:sp>
      <p:sp>
        <p:nvSpPr>
          <p:cNvPr id="14" name="TextBox 13">
            <a:extLst>
              <a:ext uri="{FF2B5EF4-FFF2-40B4-BE49-F238E27FC236}">
                <a16:creationId xmlns:a16="http://schemas.microsoft.com/office/drawing/2014/main" id="{888F3B25-C3ED-A60F-4060-ED03D1B58B9F}"/>
              </a:ext>
            </a:extLst>
          </p:cNvPr>
          <p:cNvSpPr txBox="1"/>
          <p:nvPr/>
        </p:nvSpPr>
        <p:spPr>
          <a:xfrm>
            <a:off x="10425811" y="6519446"/>
            <a:ext cx="1766189" cy="338554"/>
          </a:xfrm>
          <a:prstGeom prst="rect">
            <a:avLst/>
          </a:prstGeom>
          <a:noFill/>
        </p:spPr>
        <p:txBody>
          <a:bodyPr wrap="none" rtlCol="0">
            <a:spAutoFit/>
          </a:bodyPr>
          <a:lstStyle/>
          <a:p>
            <a:r>
              <a:rPr lang="en-US" sz="1600" dirty="0">
                <a:ln w="3175">
                  <a:noFill/>
                </a:ln>
                <a:effectLst>
                  <a:outerShdw blurRad="50800" dist="50800" dir="5400000" algn="ctr" rotWithShape="0">
                    <a:schemeClr val="bg1"/>
                  </a:outerShdw>
                </a:effectLst>
              </a:rPr>
              <a:t>Credit: </a:t>
            </a:r>
            <a:r>
              <a:rPr lang="en-US" sz="1600" dirty="0" err="1">
                <a:ln w="3175">
                  <a:noFill/>
                </a:ln>
                <a:effectLst>
                  <a:outerShdw blurRad="50800" dist="50800" dir="5400000" algn="ctr" rotWithShape="0">
                    <a:schemeClr val="bg1"/>
                  </a:outerShdw>
                </a:effectLst>
              </a:rPr>
              <a:t>NightCafe</a:t>
            </a:r>
            <a:endParaRPr lang="en-US" sz="1600" dirty="0">
              <a:ln w="3175">
                <a:noFill/>
              </a:ln>
              <a:effectLst>
                <a:outerShdw blurRad="50800" dist="50800" dir="5400000" algn="ctr" rotWithShape="0">
                  <a:schemeClr val="bg1"/>
                </a:outerShdw>
              </a:effectLst>
            </a:endParaRPr>
          </a:p>
        </p:txBody>
      </p:sp>
    </p:spTree>
    <p:extLst>
      <p:ext uri="{BB962C8B-B14F-4D97-AF65-F5344CB8AC3E}">
        <p14:creationId xmlns:p14="http://schemas.microsoft.com/office/powerpoint/2010/main" val="235161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8" presetClass="emph" presetSubtype="0" fill="hold" grpId="1" nodeType="afterEffect">
                                  <p:stCondLst>
                                    <p:cond delay="0"/>
                                  </p:stCondLst>
                                  <p:childTnLst>
                                    <p:animRot by="5400000">
                                      <p:cBhvr>
                                        <p:cTn id="10" dur="5000" fill="hold"/>
                                        <p:tgtEl>
                                          <p:spTgt spid="13"/>
                                        </p:tgtEl>
                                        <p:attrNameLst>
                                          <p:attrName>r</p:attrName>
                                        </p:attrNameLst>
                                      </p:cBhvr>
                                    </p:animRot>
                                  </p:childTnLst>
                                </p:cTn>
                              </p:par>
                            </p:childTnLst>
                          </p:cTn>
                        </p:par>
                        <p:par>
                          <p:cTn id="11" fill="hold">
                            <p:stCondLst>
                              <p:cond delay="5500"/>
                            </p:stCondLst>
                            <p:childTnLst>
                              <p:par>
                                <p:cTn id="12" presetID="10" presetClass="exit" presetSubtype="0" fill="hold" grpId="2" nodeType="afterEffect">
                                  <p:stCondLst>
                                    <p:cond delay="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docProps/app.xml><?xml version="1.0" encoding="utf-8"?>
<Properties xmlns="http://schemas.openxmlformats.org/officeDocument/2006/extended-properties" xmlns:vt="http://schemas.openxmlformats.org/officeDocument/2006/docPropsVTypes">
  <Template>Office Theme</Template>
  <TotalTime>7690</TotalTime>
  <Words>671</Words>
  <Application>Microsoft Office PowerPoint</Application>
  <PresentationFormat>Widescreen</PresentationFormat>
  <Paragraphs>69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Eurostile</vt:lpstr>
      <vt:lpstr>Blackadder ITC</vt:lpstr>
      <vt:lpstr>Aptos Display</vt:lpstr>
      <vt:lpstr>Arial</vt:lpstr>
      <vt:lpstr>Aptos</vt:lpstr>
      <vt:lpstr>Chiller</vt:lpstr>
      <vt:lpstr>Office Theme</vt:lpstr>
      <vt:lpstr>International Lunar Development under the Artemis Accords: A Scientist’s Perspective</vt:lpstr>
      <vt:lpstr>My Background</vt:lpstr>
      <vt:lpstr>The Moon is…</vt:lpstr>
      <vt:lpstr>Law of the Land: The Outer Space Treaty</vt:lpstr>
      <vt:lpstr>Outer Space Treaty → Artemis Accords</vt:lpstr>
      <vt:lpstr>Example: Lunar Radio Quiet Zone</vt:lpstr>
      <vt:lpstr>Example: National Radio Quiet Zone</vt:lpstr>
      <vt:lpstr>Example: Lunar Radio Quiet Zone</vt:lpstr>
      <vt:lpstr>Example: Lunar Gravitational-Wave Detector</vt:lpstr>
      <vt:lpstr>Example: Lunar Ice Mining</vt:lpstr>
      <vt:lpstr>The Moon is a Stepping Stone …</vt:lpstr>
      <vt:lpstr>The Moon is a Stepping Stone … not a settlement!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Lunar Development under the Artemis Accords: A Scientist’s Perspective</dc:title>
  <dc:creator>Teviet Creighton</dc:creator>
  <cp:lastModifiedBy>Teviet Creighton</cp:lastModifiedBy>
  <cp:revision>35</cp:revision>
  <dcterms:created xsi:type="dcterms:W3CDTF">2024-05-15T11:54:58Z</dcterms:created>
  <dcterms:modified xsi:type="dcterms:W3CDTF">2024-07-01T02:48:39Z</dcterms:modified>
</cp:coreProperties>
</file>