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72" r:id="rId6"/>
    <p:sldId id="262" r:id="rId7"/>
    <p:sldId id="265" r:id="rId8"/>
    <p:sldId id="263" r:id="rId9"/>
    <p:sldId id="264" r:id="rId10"/>
    <p:sldId id="266" r:id="rId11"/>
    <p:sldId id="268" r:id="rId12"/>
    <p:sldId id="269" r:id="rId13"/>
    <p:sldId id="270" r:id="rId14"/>
    <p:sldId id="271" r:id="rId15"/>
    <p:sldId id="267" r:id="rId16"/>
    <p:sldId id="273" r:id="rId17"/>
  </p:sldIdLst>
  <p:sldSz cx="12192000" cy="6858000"/>
  <p:notesSz cx="6858000" cy="9144000"/>
  <p:embeddedFontLst>
    <p:embeddedFont>
      <p:font typeface="Brush Script MT" panose="03060802040406070304" pitchFamily="66" charset="0"/>
      <p:italic r:id="rId19"/>
    </p:embeddedFont>
    <p:embeddedFont>
      <p:font typeface="Eurostile" panose="020B0504020202050204" pitchFamily="34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200"/>
    <a:srgbClr val="4080FF"/>
    <a:srgbClr val="0000FF"/>
    <a:srgbClr val="FF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1D2EC-7E7A-4FE8-9D96-4DDE79FCA4A3}" type="datetimeFigureOut">
              <a:rPr lang="en-US" smtClean="0"/>
              <a:t>2024-06-28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1D1B5-B123-4821-A0A9-2164EEF8C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47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5C10-E8A0-4C1B-A8ED-9C5D29B0C377}" type="datetimeFigureOut">
              <a:rPr lang="en-US" smtClean="0"/>
              <a:t>2024-06-28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0D17-B0AE-4BE6-A900-0C363A0EF1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73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5C10-E8A0-4C1B-A8ED-9C5D29B0C377}" type="datetimeFigureOut">
              <a:rPr lang="en-US" smtClean="0"/>
              <a:t>2024-06-28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0D17-B0AE-4BE6-A900-0C363A0EF1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27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5C10-E8A0-4C1B-A8ED-9C5D29B0C377}" type="datetimeFigureOut">
              <a:rPr lang="en-US" smtClean="0"/>
              <a:t>2024-06-28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0D17-B0AE-4BE6-A900-0C363A0EF1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09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5C10-E8A0-4C1B-A8ED-9C5D29B0C377}" type="datetimeFigureOut">
              <a:rPr lang="en-US" smtClean="0"/>
              <a:t>2024-06-28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0D17-B0AE-4BE6-A900-0C363A0EF1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49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5C10-E8A0-4C1B-A8ED-9C5D29B0C377}" type="datetimeFigureOut">
              <a:rPr lang="en-US" smtClean="0"/>
              <a:t>2024-06-28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0D17-B0AE-4BE6-A900-0C363A0EF1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87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5C10-E8A0-4C1B-A8ED-9C5D29B0C377}" type="datetimeFigureOut">
              <a:rPr lang="en-US" smtClean="0"/>
              <a:t>2024-06-28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0D17-B0AE-4BE6-A900-0C363A0EF1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42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5C10-E8A0-4C1B-A8ED-9C5D29B0C377}" type="datetimeFigureOut">
              <a:rPr lang="en-US" smtClean="0"/>
              <a:t>2024-06-28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0D17-B0AE-4BE6-A900-0C363A0EF1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98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5C10-E8A0-4C1B-A8ED-9C5D29B0C377}" type="datetimeFigureOut">
              <a:rPr lang="en-US" smtClean="0"/>
              <a:t>2024-06-28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0D17-B0AE-4BE6-A900-0C363A0EF1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033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5C10-E8A0-4C1B-A8ED-9C5D29B0C377}" type="datetimeFigureOut">
              <a:rPr lang="en-US" smtClean="0"/>
              <a:t>2024-06-28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0D17-B0AE-4BE6-A900-0C363A0EF1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96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5C10-E8A0-4C1B-A8ED-9C5D29B0C377}" type="datetimeFigureOut">
              <a:rPr lang="en-US" smtClean="0"/>
              <a:t>2024-06-28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0D17-B0AE-4BE6-A900-0C363A0EF1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986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5C10-E8A0-4C1B-A8ED-9C5D29B0C377}" type="datetimeFigureOut">
              <a:rPr lang="en-US" smtClean="0"/>
              <a:t>2024-06-28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0D17-B0AE-4BE6-A900-0C363A0EF1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91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96035C10-E8A0-4C1B-A8ED-9C5D29B0C377}" type="datetimeFigureOut">
              <a:rPr lang="en-US" smtClean="0"/>
              <a:t>2024-06-28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CF310D17-B0AE-4BE6-A900-0C363A0EF1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26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3.mp4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9.png"/><Relationship Id="rId4" Type="http://schemas.openxmlformats.org/officeDocument/2006/relationships/video" Target="../media/media3.mp4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ciencedirect.com/science/article/pii/S0021925820308279" TargetMode="External"/><Relationship Id="rId3" Type="http://schemas.openxmlformats.org/officeDocument/2006/relationships/hyperlink" Target="https://doi.org/10.11583/DTU.12783389.v2" TargetMode="External"/><Relationship Id="rId7" Type="http://schemas.openxmlformats.org/officeDocument/2006/relationships/hyperlink" Target="https://commons.wikimedia.org/wiki/File:11-cis-Retinal_3D_ball.png" TargetMode="External"/><Relationship Id="rId2" Type="http://schemas.openxmlformats.org/officeDocument/2006/relationships/hyperlink" Target="https://lasp.colorado.edu/sorce/data/ssi-dat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Retinal" TargetMode="External"/><Relationship Id="rId5" Type="http://schemas.openxmlformats.org/officeDocument/2006/relationships/hyperlink" Target="https://www.britannica.com/science/photoreception/Structure-and-function-of-photoreceptors" TargetMode="External"/><Relationship Id="rId4" Type="http://schemas.openxmlformats.org/officeDocument/2006/relationships/hyperlink" Target="https://www.istockphoto.com/vector/vector-human-eye-crossection-close-up-isolated-on-white-baclground-gm1128850304-297988493" TargetMode="External"/><Relationship Id="rId9" Type="http://schemas.openxmlformats.org/officeDocument/2006/relationships/hyperlink" Target="https://commons.wikimedia.org/wiki/File:Mono,_Multi_and_Hyperspectral_Cube_and_corresponding_Spectral_Signatures_modified.svg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tcarchive.synology.me/puche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DC931AD-43C6-495F-CAAB-416C6455B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5917"/>
            <a:ext cx="9144000" cy="67081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urostile" panose="020B0504020202050204" pitchFamily="34" charset="0"/>
              </a:rPr>
              <a:t>Teviet Creighton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8CCCD5A-5477-10FD-1D17-69FE7FF635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7130" y="824460"/>
            <a:ext cx="9577739" cy="2714546"/>
          </a:xfrm>
          <a:prstGeom prst="rect">
            <a:avLst/>
          </a:prstGeom>
        </p:spPr>
      </p:pic>
      <p:pic>
        <p:nvPicPr>
          <p:cNvPr id="11" name="Picture 10" descr="A black and orange sign with white text&#10;&#10;Description automatically generated">
            <a:extLst>
              <a:ext uri="{FF2B5EF4-FFF2-40B4-BE49-F238E27FC236}">
                <a16:creationId xmlns:a16="http://schemas.microsoft.com/office/drawing/2014/main" id="{D2C17516-4328-C197-E676-3D17017228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1" y="5838669"/>
            <a:ext cx="3383062" cy="956951"/>
          </a:xfrm>
          <a:prstGeom prst="rect">
            <a:avLst/>
          </a:prstGeom>
        </p:spPr>
      </p:pic>
      <p:pic>
        <p:nvPicPr>
          <p:cNvPr id="13" name="Picture 12" descr="A logo of a planet earth&#10;&#10;Description automatically generated">
            <a:extLst>
              <a:ext uri="{FF2B5EF4-FFF2-40B4-BE49-F238E27FC236}">
                <a16:creationId xmlns:a16="http://schemas.microsoft.com/office/drawing/2014/main" id="{2EA42F84-A141-7579-C716-9FCAB3289A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792" y="5212080"/>
            <a:ext cx="3950208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125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ACFE9-BAC6-349B-E92F-5F856A2C7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latin typeface="Eurostile" panose="020B050402020205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1BFDB-10D8-7D20-3DBA-A596BE844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Eurostile" panose="020B0504020202050204" pitchFamily="34" charset="0"/>
              </a:rPr>
              <a:t>Physical basis of light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Physical basis of </a:t>
            </a:r>
            <a:r>
              <a:rPr lang="en-US" sz="3600" dirty="0" err="1">
                <a:latin typeface="Eurostile" panose="020B0504020202050204" pitchFamily="34" charset="0"/>
              </a:rPr>
              <a:t>colour</a:t>
            </a:r>
            <a:endParaRPr lang="en-US" sz="3600" dirty="0">
              <a:latin typeface="Eurostile" panose="020B0504020202050204" pitchFamily="34" charset="0"/>
            </a:endParaRPr>
          </a:p>
          <a:p>
            <a:r>
              <a:rPr lang="en-US" sz="3600" dirty="0">
                <a:latin typeface="Eurostile" panose="020B0504020202050204" pitchFamily="34" charset="0"/>
              </a:rPr>
              <a:t>Biological perception of light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Biological perception of </a:t>
            </a:r>
            <a:r>
              <a:rPr lang="en-US" sz="3600" dirty="0" err="1">
                <a:latin typeface="Eurostile" panose="020B0504020202050204" pitchFamily="34" charset="0"/>
              </a:rPr>
              <a:t>colour</a:t>
            </a:r>
            <a:endParaRPr lang="en-US" sz="3600" dirty="0">
              <a:latin typeface="Eurostile" panose="020B0504020202050204" pitchFamily="34" charset="0"/>
            </a:endParaRPr>
          </a:p>
          <a:p>
            <a:r>
              <a:rPr lang="en-US" sz="3600" dirty="0">
                <a:latin typeface="Eurostile" panose="020B0504020202050204" pitchFamily="34" charset="0"/>
              </a:rPr>
              <a:t>Representation of </a:t>
            </a:r>
            <a:r>
              <a:rPr lang="en-US" sz="3600" dirty="0" err="1">
                <a:latin typeface="Eurostile" panose="020B0504020202050204" pitchFamily="34" charset="0"/>
              </a:rPr>
              <a:t>colour</a:t>
            </a:r>
            <a:endParaRPr lang="en-US" sz="3600" dirty="0">
              <a:latin typeface="Eurostile" panose="020B0504020202050204" pitchFamily="34" charset="0"/>
            </a:endParaRPr>
          </a:p>
          <a:p>
            <a:r>
              <a:rPr lang="en-US" sz="3600" dirty="0" err="1">
                <a:latin typeface="Eurostile" panose="020B0504020202050204" pitchFamily="34" charset="0"/>
              </a:rPr>
              <a:t>Colour</a:t>
            </a:r>
            <a:r>
              <a:rPr lang="en-US" sz="3600" dirty="0">
                <a:latin typeface="Eurostile" panose="020B0504020202050204" pitchFamily="34" charset="0"/>
              </a:rPr>
              <a:t> addition</a:t>
            </a:r>
          </a:p>
          <a:p>
            <a:r>
              <a:rPr lang="en-US" sz="3600" dirty="0" err="1">
                <a:latin typeface="Eurostile" panose="020B0504020202050204" pitchFamily="34" charset="0"/>
              </a:rPr>
              <a:t>Colour</a:t>
            </a:r>
            <a:r>
              <a:rPr lang="en-US" sz="3600" dirty="0">
                <a:latin typeface="Eurostile" panose="020B0504020202050204" pitchFamily="34" charset="0"/>
              </a:rPr>
              <a:t> subtraction</a:t>
            </a:r>
          </a:p>
        </p:txBody>
      </p:sp>
      <p:pic>
        <p:nvPicPr>
          <p:cNvPr id="9" name="Picture 8" descr="A colorful circle with letters and numbers&#10;&#10;Description automatically generated">
            <a:extLst>
              <a:ext uri="{FF2B5EF4-FFF2-40B4-BE49-F238E27FC236}">
                <a16:creationId xmlns:a16="http://schemas.microsoft.com/office/drawing/2014/main" id="{A57ED4B3-FEFE-87C1-8249-D0575A99C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651" y="166663"/>
            <a:ext cx="4429618" cy="442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09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mwave">
            <a:hlinkClick r:id="" action="ppaction://media"/>
            <a:extLst>
              <a:ext uri="{FF2B5EF4-FFF2-40B4-BE49-F238E27FC236}">
                <a16:creationId xmlns:a16="http://schemas.microsoft.com/office/drawing/2014/main" id="{68290C75-2B34-91DB-766D-E681C7B676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7896" y="4292411"/>
            <a:ext cx="11294104" cy="2091500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DA0C929F-6922-1C3D-F1B6-53804EA205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1"/>
            <a:ext cx="12192000" cy="7620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0E5BCE-5337-0D33-2120-9844CBF18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effectLst>
                  <a:glow rad="127000">
                    <a:schemeClr val="bg1"/>
                  </a:glow>
                </a:effectLst>
                <a:latin typeface="Eurostile" panose="020B0504020202050204" pitchFamily="34" charset="0"/>
              </a:rPr>
              <a:t>Physical Basis of 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79C05-62EF-1EE3-B9FA-9FAD9D30A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896" y="1690688"/>
            <a:ext cx="10515600" cy="1988659"/>
          </a:xfrm>
        </p:spPr>
        <p:txBody>
          <a:bodyPr>
            <a:normAutofit/>
          </a:bodyPr>
          <a:lstStyle/>
          <a:p>
            <a:r>
              <a:rPr lang="en-US" sz="3600" dirty="0">
                <a:effectLst>
                  <a:glow rad="127000">
                    <a:schemeClr val="bg1"/>
                  </a:glow>
                </a:effectLst>
                <a:latin typeface="Eurostile" panose="020B0504020202050204" pitchFamily="34" charset="0"/>
              </a:rPr>
              <a:t> Matter consists of </a:t>
            </a:r>
            <a:r>
              <a:rPr lang="en-US" sz="3600" b="1" dirty="0">
                <a:effectLst>
                  <a:glow rad="127000">
                    <a:schemeClr val="bg1"/>
                  </a:glow>
                </a:effectLst>
                <a:latin typeface="Symbol" panose="05050102010706020507" pitchFamily="18" charset="2"/>
              </a:rPr>
              <a:t>+</a:t>
            </a:r>
            <a:r>
              <a:rPr lang="en-US" sz="3600" dirty="0">
                <a:effectLst>
                  <a:glow rad="127000">
                    <a:schemeClr val="bg1"/>
                  </a:glow>
                </a:effectLst>
                <a:latin typeface="Eurostile" panose="020B0504020202050204" pitchFamily="34" charset="0"/>
              </a:rPr>
              <a:t> and </a:t>
            </a:r>
            <a:r>
              <a:rPr lang="en-US" sz="3600" b="1" dirty="0">
                <a:effectLst>
                  <a:glow rad="127000">
                    <a:schemeClr val="bg1"/>
                  </a:glow>
                </a:effectLst>
                <a:latin typeface="Symbol" panose="05050102010706020507" pitchFamily="18" charset="2"/>
              </a:rPr>
              <a:t>-</a:t>
            </a:r>
            <a:r>
              <a:rPr lang="en-US" sz="3600" dirty="0">
                <a:effectLst>
                  <a:glow rad="127000">
                    <a:schemeClr val="bg1"/>
                  </a:glow>
                </a:effectLst>
                <a:latin typeface="Eurostile" panose="020B0504020202050204" pitchFamily="34" charset="0"/>
              </a:rPr>
              <a:t> electric charges</a:t>
            </a:r>
          </a:p>
          <a:p>
            <a:r>
              <a:rPr lang="en-US" sz="3600" b="1" dirty="0">
                <a:effectLst>
                  <a:glow rad="127000">
                    <a:schemeClr val="bg1"/>
                  </a:glow>
                </a:effectLst>
                <a:latin typeface="Eurostile" panose="020B0504020202050204" pitchFamily="34" charset="0"/>
              </a:rPr>
              <a:t> </a:t>
            </a:r>
            <a:r>
              <a:rPr lang="en-US" sz="3600" b="1" dirty="0">
                <a:solidFill>
                  <a:schemeClr val="bg2">
                    <a:lumMod val="25000"/>
                    <a:lumOff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Eurostile" panose="020B0504020202050204" pitchFamily="34" charset="0"/>
              </a:rPr>
              <a:t>Electric fields</a:t>
            </a:r>
            <a:r>
              <a:rPr lang="en-US" sz="3600" b="1" dirty="0">
                <a:effectLst>
                  <a:glow rad="127000">
                    <a:schemeClr val="bg1"/>
                  </a:glow>
                </a:effectLst>
                <a:latin typeface="Eurostile" panose="020B0504020202050204" pitchFamily="34" charset="0"/>
              </a:rPr>
              <a:t> </a:t>
            </a:r>
            <a:r>
              <a:rPr lang="en-US" sz="3600" dirty="0">
                <a:effectLst>
                  <a:glow rad="127000">
                    <a:schemeClr val="bg1"/>
                  </a:glow>
                </a:effectLst>
                <a:latin typeface="Eurostile" panose="020B0504020202050204" pitchFamily="34" charset="0"/>
              </a:rPr>
              <a:t>point from </a:t>
            </a:r>
            <a:r>
              <a:rPr lang="en-US" sz="3600" b="1" dirty="0">
                <a:effectLst>
                  <a:glow rad="127000">
                    <a:schemeClr val="bg1"/>
                  </a:glow>
                </a:effectLst>
                <a:latin typeface="Symbol" panose="05050102010706020507" pitchFamily="18" charset="2"/>
              </a:rPr>
              <a:t>+</a:t>
            </a:r>
            <a:r>
              <a:rPr lang="en-US" sz="3600" dirty="0">
                <a:effectLst>
                  <a:glow rad="127000">
                    <a:schemeClr val="bg1"/>
                  </a:glow>
                </a:effectLst>
                <a:latin typeface="Eurostile" panose="020B0504020202050204" pitchFamily="34" charset="0"/>
              </a:rPr>
              <a:t> to </a:t>
            </a:r>
            <a:r>
              <a:rPr lang="en-US" sz="3600" b="1" dirty="0">
                <a:effectLst>
                  <a:glow rad="127000">
                    <a:schemeClr val="bg1"/>
                  </a:glow>
                </a:effectLst>
                <a:latin typeface="Symbol" panose="05050102010706020507" pitchFamily="18" charset="2"/>
              </a:rPr>
              <a:t>-</a:t>
            </a:r>
            <a:endParaRPr lang="en-US" sz="3600" b="1" dirty="0">
              <a:effectLst>
                <a:glow rad="127000">
                  <a:schemeClr val="bg1"/>
                </a:glow>
              </a:effectLst>
              <a:latin typeface="Eurostile" panose="020B0504020202050204" pitchFamily="34" charset="0"/>
            </a:endParaRPr>
          </a:p>
          <a:p>
            <a:r>
              <a:rPr lang="en-US" sz="3600" dirty="0">
                <a:effectLst>
                  <a:glow rad="127000">
                    <a:schemeClr val="bg1"/>
                  </a:glow>
                </a:effectLst>
                <a:latin typeface="Eurostile" panose="020B0504020202050204" pitchFamily="34" charset="0"/>
              </a:rPr>
              <a:t> Changing field spreads as an </a:t>
            </a:r>
            <a:r>
              <a:rPr lang="en-US" sz="3600" b="1" dirty="0">
                <a:solidFill>
                  <a:schemeClr val="bg2">
                    <a:lumMod val="25000"/>
                    <a:lumOff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Eurostile" panose="020B0504020202050204" pitchFamily="34" charset="0"/>
              </a:rPr>
              <a:t>electromagnetic wave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A4127D-039D-E8DA-9D08-303F37DE5E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87826" y="3829987"/>
            <a:ext cx="3016347" cy="301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56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-0.37539 0.0027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76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7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43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4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87C3F9CC-F59C-E371-059B-470507FC4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4766" y="4655344"/>
            <a:ext cx="260747" cy="5893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5FB76F2-351A-1FB6-83EC-68FA848C7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85953"/>
            <a:ext cx="12192000" cy="1523999"/>
          </a:xfrm>
          <a:prstGeom prst="rect">
            <a:avLst/>
          </a:prstGeom>
        </p:spPr>
      </p:pic>
      <p:pic>
        <p:nvPicPr>
          <p:cNvPr id="21" name="Picture 20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F446336D-C9D7-597C-5BCB-654C308CD8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85953"/>
            <a:ext cx="12191986" cy="15239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E6B740-1168-EF28-7CB9-BF5149F4B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latin typeface="Eurostile" panose="020B0504020202050204" pitchFamily="34" charset="0"/>
              </a:rPr>
              <a:t>Physical Basis of </a:t>
            </a:r>
            <a:r>
              <a:rPr lang="en-US" sz="6600" dirty="0" err="1">
                <a:latin typeface="Eurostile" panose="020B0504020202050204" pitchFamily="34" charset="0"/>
              </a:rPr>
              <a:t>Colour</a:t>
            </a:r>
            <a:endParaRPr lang="en-US" sz="6600" dirty="0">
              <a:latin typeface="Eurostile" panose="020B050402020205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48251-9DB5-96F7-1B01-7B4D10CA9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9375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urostile" panose="020B0504020202050204" pitchFamily="34" charset="0"/>
              </a:rPr>
              <a:t>Electromagnetic waves are light!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Characterized by </a:t>
            </a:r>
            <a:r>
              <a:rPr lang="en-US" sz="3600" b="1" dirty="0">
                <a:effectLst>
                  <a:glow rad="50800">
                    <a:srgbClr val="FFC000">
                      <a:alpha val="50000"/>
                    </a:srgbClr>
                  </a:glow>
                </a:effectLst>
                <a:latin typeface="Eurostile" panose="020B0504020202050204" pitchFamily="34" charset="0"/>
              </a:rPr>
              <a:t>amplitude</a:t>
            </a:r>
            <a:r>
              <a:rPr lang="en-US" sz="3600" dirty="0">
                <a:latin typeface="Eurostile" panose="020B0504020202050204" pitchFamily="34" charset="0"/>
              </a:rPr>
              <a:t>, polarization,</a:t>
            </a:r>
            <a:br>
              <a:rPr lang="en-US" sz="3600" dirty="0">
                <a:latin typeface="Eurostile" panose="020B0504020202050204" pitchFamily="34" charset="0"/>
              </a:rPr>
            </a:br>
            <a:r>
              <a:rPr lang="en-US" sz="3600" dirty="0">
                <a:latin typeface="Eurostile" panose="020B0504020202050204" pitchFamily="34" charset="0"/>
              </a:rPr>
              <a:t>direction of propagation, and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B6AC1E-39DE-7F25-6520-61B1938D99E8}"/>
              </a:ext>
            </a:extLst>
          </p:cNvPr>
          <p:cNvSpPr txBox="1"/>
          <p:nvPr/>
        </p:nvSpPr>
        <p:spPr>
          <a:xfrm>
            <a:off x="6615332" y="2887394"/>
            <a:ext cx="3562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Eurostile" panose="020B0504020202050204" pitchFamily="34" charset="0"/>
              </a:rPr>
              <a:t>wavelength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449787-C655-D013-CB2F-B4B57C3DA8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4" y="3810000"/>
            <a:ext cx="12192000" cy="304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01C474-D0AF-2918-0388-806237478D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810000"/>
            <a:ext cx="12192000" cy="304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392853-1E8A-5B6F-2CF0-2435F1FFF5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8" y="3810000"/>
            <a:ext cx="12192000" cy="304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85DC02-2698-389B-A222-B9BBB36336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809023"/>
            <a:ext cx="12192000" cy="304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60E5061-9635-D31B-0A7A-DA1E140A5F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2" y="3809023"/>
            <a:ext cx="1219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7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" presetClass="emph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3" presetClass="emph" presetSubtype="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3" presetClass="emph" presetSubtype="2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3" presetClass="emph" presetSubtype="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33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40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7" grpId="1"/>
      <p:bldP spid="7" grpId="2"/>
      <p:bldP spid="7" grpId="3"/>
      <p:bldP spid="7" grpId="4"/>
      <p:bldP spid="7" grpId="5"/>
      <p:bldP spid="7" grpId="6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AF9B4-95EB-0DCC-2229-204EC50BC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dirty="0">
                <a:latin typeface="Eurostile" panose="020B0504020202050204" pitchFamily="34" charset="0"/>
              </a:rPr>
              <a:t>Aside: </a:t>
            </a:r>
            <a:r>
              <a:rPr lang="en-US" sz="6600" dirty="0" err="1">
                <a:latin typeface="Eurostile" panose="020B0504020202050204" pitchFamily="34" charset="0"/>
              </a:rPr>
              <a:t>Colour</a:t>
            </a:r>
            <a:r>
              <a:rPr lang="en-US" sz="6600" dirty="0">
                <a:latin typeface="Eurostile" panose="020B0504020202050204" pitchFamily="34" charset="0"/>
              </a:rPr>
              <a:t> Temperature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E49B9-2B12-93D7-74FF-A594DD266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48749" cy="1756912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urostile" panose="020B0504020202050204" pitchFamily="34" charset="0"/>
              </a:rPr>
              <a:t>Illuminants assigned a </a:t>
            </a:r>
            <a:r>
              <a:rPr lang="en-US" sz="3600" b="1" dirty="0">
                <a:effectLst>
                  <a:glow rad="50800">
                    <a:srgbClr val="FF2200"/>
                  </a:glow>
                </a:effectLst>
                <a:latin typeface="Eurostile" panose="020B0504020202050204" pitchFamily="34" charset="0"/>
              </a:rPr>
              <a:t>correlated </a:t>
            </a:r>
            <a:r>
              <a:rPr lang="en-US" sz="3600" b="1" dirty="0" err="1">
                <a:effectLst>
                  <a:glow rad="50800">
                    <a:srgbClr val="FF2200"/>
                  </a:glow>
                </a:effectLst>
                <a:latin typeface="Eurostile" panose="020B0504020202050204" pitchFamily="34" charset="0"/>
              </a:rPr>
              <a:t>colour</a:t>
            </a:r>
            <a:r>
              <a:rPr lang="en-US" sz="3600" b="1" dirty="0">
                <a:effectLst>
                  <a:glow rad="50800">
                    <a:srgbClr val="FF2200"/>
                  </a:glow>
                </a:effectLst>
                <a:latin typeface="Eurostile" panose="020B0504020202050204" pitchFamily="34" charset="0"/>
              </a:rPr>
              <a:t> temperature </a:t>
            </a:r>
            <a:r>
              <a:rPr lang="en-US" sz="3600" dirty="0">
                <a:latin typeface="Eurostile" panose="020B0504020202050204" pitchFamily="34" charset="0"/>
              </a:rPr>
              <a:t>based on closest-matching thermal emitter</a:t>
            </a:r>
          </a:p>
          <a:p>
            <a:pPr lvl="1"/>
            <a:r>
              <a:rPr lang="en-US" sz="3200" dirty="0">
                <a:latin typeface="Eurostile" panose="020B0504020202050204" pitchFamily="34" charset="0"/>
              </a:rPr>
              <a:t>Approximate and sometimes counterintuitive!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6E4229-6E66-33CB-2F08-44903A893F05}"/>
              </a:ext>
            </a:extLst>
          </p:cNvPr>
          <p:cNvSpPr txBox="1"/>
          <p:nvPr/>
        </p:nvSpPr>
        <p:spPr>
          <a:xfrm>
            <a:off x="838199" y="3637128"/>
            <a:ext cx="46169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Eurostile" panose="020B0504020202050204" pitchFamily="34" charset="0"/>
              </a:rPr>
              <a:t>HDTV Standard White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CCT = 6500K</a:t>
            </a:r>
          </a:p>
        </p:txBody>
      </p:sp>
      <p:pic>
        <p:nvPicPr>
          <p:cNvPr id="6" name="Picture 5" descr="Two men standing in a room with people in the background&#10;&#10;Description automatically generated">
            <a:extLst>
              <a:ext uri="{FF2B5EF4-FFF2-40B4-BE49-F238E27FC236}">
                <a16:creationId xmlns:a16="http://schemas.microsoft.com/office/drawing/2014/main" id="{D16E466D-DD44-EF0A-0436-73CFD71CC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69" y="3429000"/>
            <a:ext cx="3429000" cy="3429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4B1F9C-4E5E-1959-05CC-EDF181230198}"/>
              </a:ext>
            </a:extLst>
          </p:cNvPr>
          <p:cNvSpPr txBox="1"/>
          <p:nvPr/>
        </p:nvSpPr>
        <p:spPr>
          <a:xfrm>
            <a:off x="838199" y="3637127"/>
            <a:ext cx="31935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Eurostile" panose="020B0504020202050204" pitchFamily="34" charset="0"/>
              </a:rPr>
              <a:t>“Cool” Lighting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CCT &gt; 10,000K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2C7DD4-4269-3266-8C43-348B0CA6D3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5169" y="3429000"/>
            <a:ext cx="3429000" cy="3429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E50343-578E-6C43-1561-AF2079F200F5}"/>
              </a:ext>
            </a:extLst>
          </p:cNvPr>
          <p:cNvSpPr txBox="1"/>
          <p:nvPr/>
        </p:nvSpPr>
        <p:spPr>
          <a:xfrm>
            <a:off x="838198" y="3637127"/>
            <a:ext cx="34483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Eurostile" panose="020B0504020202050204" pitchFamily="34" charset="0"/>
              </a:rPr>
              <a:t>“Warm” Lighting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CCT = 2500K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67EB77F-1B45-2998-C0A0-470FC75822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5169" y="3429000"/>
            <a:ext cx="3429000" cy="3429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644490-D96D-C971-9F73-E1D6D50516F6}"/>
              </a:ext>
            </a:extLst>
          </p:cNvPr>
          <p:cNvSpPr txBox="1"/>
          <p:nvPr/>
        </p:nvSpPr>
        <p:spPr>
          <a:xfrm>
            <a:off x="838197" y="3637126"/>
            <a:ext cx="33201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Eurostile" panose="020B0504020202050204" pitchFamily="34" charset="0"/>
              </a:rPr>
              <a:t>Sodium Lighting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CCT = 2500K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3340D0A-9116-3358-1A20-396A8EDE43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5169" y="3429000"/>
            <a:ext cx="3429000" cy="3429000"/>
          </a:xfrm>
          <a:prstGeom prst="rect">
            <a:avLst/>
          </a:prstGeom>
        </p:spPr>
      </p:pic>
      <p:pic>
        <p:nvPicPr>
          <p:cNvPr id="16" name="Picture 15" descr="A black and orange rectangle with white text&#10;&#10;Description automatically generated">
            <a:extLst>
              <a:ext uri="{FF2B5EF4-FFF2-40B4-BE49-F238E27FC236}">
                <a16:creationId xmlns:a16="http://schemas.microsoft.com/office/drawing/2014/main" id="{068F2CDA-100B-1C83-78BE-C4EFD24F05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12192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59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4" grpId="1"/>
      <p:bldP spid="7" grpId="0"/>
      <p:bldP spid="7" grpId="1"/>
      <p:bldP spid="9" grpId="0"/>
      <p:bldP spid="9" grpId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54671-4246-8604-AD57-5BBDCA93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latin typeface="Eurostile" panose="020B0504020202050204" pitchFamily="34" charset="0"/>
              </a:rPr>
              <a:t>Biological Perception of Light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DB476-2C4D-F48B-8B38-409EDD9EB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87305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latin typeface="Eurostile" panose="020B0504020202050204" pitchFamily="34" charset="0"/>
              </a:rPr>
              <a:t>Eye is a camera!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Aperture (pupil)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Lens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Sensor (retina)</a:t>
            </a:r>
          </a:p>
          <a:p>
            <a:pPr marL="0" indent="0">
              <a:buNone/>
            </a:pPr>
            <a:r>
              <a:rPr lang="en-US" sz="3600" dirty="0">
                <a:latin typeface="Eurostile" panose="020B0504020202050204" pitchFamily="34" charset="0"/>
              </a:rPr>
              <a:t>Receptors (rods, cones)</a:t>
            </a:r>
          </a:p>
          <a:p>
            <a:pPr marL="0" indent="0">
              <a:buNone/>
            </a:pPr>
            <a:r>
              <a:rPr lang="en-US" sz="3600" dirty="0">
                <a:latin typeface="Eurostile" panose="020B0504020202050204" pitchFamily="34" charset="0"/>
              </a:rPr>
              <a:t>Photopigments (opsins)</a:t>
            </a:r>
          </a:p>
          <a:p>
            <a:pPr marL="0" indent="0">
              <a:buNone/>
            </a:pPr>
            <a:r>
              <a:rPr lang="en-US" sz="3600" dirty="0">
                <a:latin typeface="Eurostile" panose="020B0504020202050204" pitchFamily="34" charset="0"/>
              </a:rPr>
              <a:t>Chromophore (retinal)</a:t>
            </a:r>
          </a:p>
        </p:txBody>
      </p:sp>
      <p:pic>
        <p:nvPicPr>
          <p:cNvPr id="5" name="Picture 4" descr="A diagram of a human eye&#10;&#10;Description automatically generated">
            <a:extLst>
              <a:ext uri="{FF2B5EF4-FFF2-40B4-BE49-F238E27FC236}">
                <a16:creationId xmlns:a16="http://schemas.microsoft.com/office/drawing/2014/main" id="{BAE40ABE-B23D-868F-FB83-D9987574CF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25" y="1690688"/>
            <a:ext cx="6057588" cy="4846070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865455FE-D257-2013-8559-7F21D5D0559F}"/>
              </a:ext>
            </a:extLst>
          </p:cNvPr>
          <p:cNvSpPr/>
          <p:nvPr/>
        </p:nvSpPr>
        <p:spPr>
          <a:xfrm rot="1800000">
            <a:off x="4103167" y="3378432"/>
            <a:ext cx="2683969" cy="179662"/>
          </a:xfrm>
          <a:prstGeom prst="rightArrow">
            <a:avLst/>
          </a:prstGeom>
          <a:solidFill>
            <a:srgbClr val="00B0F0"/>
          </a:solidFill>
          <a:ln>
            <a:noFill/>
          </a:ln>
          <a:effectLst>
            <a:glow rad="50800">
              <a:schemeClr val="bg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green line in a black background&#10;&#10;Description automatically generated">
            <a:extLst>
              <a:ext uri="{FF2B5EF4-FFF2-40B4-BE49-F238E27FC236}">
                <a16:creationId xmlns:a16="http://schemas.microsoft.com/office/drawing/2014/main" id="{9A79A010-DE6E-1F0A-2B36-24954D344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653" y="1690688"/>
            <a:ext cx="7262059" cy="4841373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7C5B903A-99EF-AECC-E7BA-3616AFDE1548}"/>
              </a:ext>
            </a:extLst>
          </p:cNvPr>
          <p:cNvSpPr/>
          <p:nvPr/>
        </p:nvSpPr>
        <p:spPr>
          <a:xfrm rot="60000">
            <a:off x="4103229" y="4024075"/>
            <a:ext cx="6697654" cy="169108"/>
          </a:xfrm>
          <a:prstGeom prst="rightArrow">
            <a:avLst/>
          </a:prstGeom>
          <a:solidFill>
            <a:schemeClr val="accent5"/>
          </a:solidFill>
          <a:ln>
            <a:noFill/>
          </a:ln>
          <a:effectLst>
            <a:glow rad="50800">
              <a:schemeClr val="bg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drawing of a colorful object&#10;&#10;Description automatically generated with medium confidence">
            <a:extLst>
              <a:ext uri="{FF2B5EF4-FFF2-40B4-BE49-F238E27FC236}">
                <a16:creationId xmlns:a16="http://schemas.microsoft.com/office/drawing/2014/main" id="{7C454F1D-70A7-331A-3F96-4DE3EE0961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16251"/>
            <a:ext cx="6096000" cy="2438400"/>
          </a:xfrm>
          <a:prstGeom prst="rect">
            <a:avLst/>
          </a:prstGeom>
        </p:spPr>
      </p:pic>
      <p:pic>
        <p:nvPicPr>
          <p:cNvPr id="4" name="Picture 3" descr="A drawing of a colorful object&#10;&#10;Description automatically generated with medium confidence">
            <a:extLst>
              <a:ext uri="{FF2B5EF4-FFF2-40B4-BE49-F238E27FC236}">
                <a16:creationId xmlns:a16="http://schemas.microsoft.com/office/drawing/2014/main" id="{CBEBEFF1-ECD1-F448-8015-4148F8960A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850" y="4210054"/>
            <a:ext cx="126984" cy="50794"/>
          </a:xfrm>
          <a:prstGeom prst="rect">
            <a:avLst/>
          </a:prstGeom>
        </p:spPr>
      </p:pic>
      <p:pic>
        <p:nvPicPr>
          <p:cNvPr id="10" name="Picture 9" descr="A drawing of a colorful object&#10;&#10;Description automatically generated with medium confidence">
            <a:extLst>
              <a:ext uri="{FF2B5EF4-FFF2-40B4-BE49-F238E27FC236}">
                <a16:creationId xmlns:a16="http://schemas.microsoft.com/office/drawing/2014/main" id="{4226CB2B-4116-FE13-366C-7AE6CB1F9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312" y="4133863"/>
            <a:ext cx="507936" cy="203175"/>
          </a:xfrm>
          <a:prstGeom prst="rect">
            <a:avLst/>
          </a:prstGeom>
        </p:spPr>
      </p:pic>
      <p:pic>
        <p:nvPicPr>
          <p:cNvPr id="12" name="Picture 11" descr="A drawing of a colorful object&#10;&#10;Description automatically generated with medium confidence">
            <a:extLst>
              <a:ext uri="{FF2B5EF4-FFF2-40B4-BE49-F238E27FC236}">
                <a16:creationId xmlns:a16="http://schemas.microsoft.com/office/drawing/2014/main" id="{502CC9EC-998E-1EAB-E7F5-BEBA9E42FE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448" y="3829102"/>
            <a:ext cx="2031746" cy="812698"/>
          </a:xfrm>
          <a:prstGeom prst="rect">
            <a:avLst/>
          </a:prstGeom>
        </p:spPr>
      </p:pic>
      <p:pic>
        <p:nvPicPr>
          <p:cNvPr id="14" name="Picture 13" descr="A close-up of several colorful strands&#10;&#10;Description automatically generated">
            <a:extLst>
              <a:ext uri="{FF2B5EF4-FFF2-40B4-BE49-F238E27FC236}">
                <a16:creationId xmlns:a16="http://schemas.microsoft.com/office/drawing/2014/main" id="{620C81EA-1A9B-62E0-0BD7-C08E005721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37" y="2176659"/>
            <a:ext cx="5804863" cy="4681341"/>
          </a:xfrm>
          <a:prstGeom prst="rect">
            <a:avLst/>
          </a:prstGeom>
        </p:spPr>
      </p:pic>
      <p:pic>
        <p:nvPicPr>
          <p:cNvPr id="15" name="Picture 14" descr="A close-up of several colorful strands&#10;&#10;Description automatically generated">
            <a:extLst>
              <a:ext uri="{FF2B5EF4-FFF2-40B4-BE49-F238E27FC236}">
                <a16:creationId xmlns:a16="http://schemas.microsoft.com/office/drawing/2014/main" id="{78D24DB3-DF34-4872-48BD-EE9EAF7C78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334" y="4492947"/>
            <a:ext cx="60467" cy="48764"/>
          </a:xfrm>
          <a:prstGeom prst="rect">
            <a:avLst/>
          </a:prstGeom>
        </p:spPr>
      </p:pic>
      <p:pic>
        <p:nvPicPr>
          <p:cNvPr id="16" name="Picture 15" descr="A close-up of several colorful strands&#10;&#10;Description automatically generated">
            <a:extLst>
              <a:ext uri="{FF2B5EF4-FFF2-40B4-BE49-F238E27FC236}">
                <a16:creationId xmlns:a16="http://schemas.microsoft.com/office/drawing/2014/main" id="{959C6D33-C125-6CBF-68A0-E41F3997B4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8166" y="4371037"/>
            <a:ext cx="362804" cy="292584"/>
          </a:xfrm>
          <a:prstGeom prst="rect">
            <a:avLst/>
          </a:prstGeom>
        </p:spPr>
      </p:pic>
      <p:pic>
        <p:nvPicPr>
          <p:cNvPr id="17" name="Picture 16" descr="A close-up of several colorful strands&#10;&#10;Description automatically generated">
            <a:extLst>
              <a:ext uri="{FF2B5EF4-FFF2-40B4-BE49-F238E27FC236}">
                <a16:creationId xmlns:a16="http://schemas.microsoft.com/office/drawing/2014/main" id="{F8BBD3D5-50DC-C94C-8C64-BAB1DFE4CF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960" y="3932161"/>
            <a:ext cx="1451216" cy="1170335"/>
          </a:xfrm>
          <a:prstGeom prst="rect">
            <a:avLst/>
          </a:prstGeom>
        </p:spPr>
      </p:pic>
      <p:pic>
        <p:nvPicPr>
          <p:cNvPr id="19" name="Picture 18" descr="A black and white molecule structure&#10;&#10;Description automatically generated">
            <a:extLst>
              <a:ext uri="{FF2B5EF4-FFF2-40B4-BE49-F238E27FC236}">
                <a16:creationId xmlns:a16="http://schemas.microsoft.com/office/drawing/2014/main" id="{DB169273-44E1-09BF-6ACB-E21FA15F85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071" y="3848100"/>
            <a:ext cx="288286" cy="600000"/>
          </a:xfrm>
          <a:prstGeom prst="rect">
            <a:avLst/>
          </a:prstGeom>
        </p:spPr>
      </p:pic>
      <p:pic>
        <p:nvPicPr>
          <p:cNvPr id="20" name="Picture 19" descr="A black and white molecule structure&#10;&#10;Description automatically generated">
            <a:extLst>
              <a:ext uri="{FF2B5EF4-FFF2-40B4-BE49-F238E27FC236}">
                <a16:creationId xmlns:a16="http://schemas.microsoft.com/office/drawing/2014/main" id="{6CA52659-297A-7ECC-5DB2-BC7E4C7D15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928" y="1448100"/>
            <a:ext cx="2594571" cy="5400000"/>
          </a:xfrm>
          <a:prstGeom prst="rect">
            <a:avLst/>
          </a:prstGeom>
        </p:spPr>
      </p:pic>
      <p:pic>
        <p:nvPicPr>
          <p:cNvPr id="21" name="Picture 20" descr="A black and white molecule structure&#10;&#10;Description automatically generated">
            <a:extLst>
              <a:ext uri="{FF2B5EF4-FFF2-40B4-BE49-F238E27FC236}">
                <a16:creationId xmlns:a16="http://schemas.microsoft.com/office/drawing/2014/main" id="{99130DEE-CA9F-F0E0-5278-7326F615DD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785" y="3248100"/>
            <a:ext cx="864857" cy="1800000"/>
          </a:xfrm>
          <a:prstGeom prst="rect">
            <a:avLst/>
          </a:prstGeom>
        </p:spPr>
      </p:pic>
      <p:pic>
        <p:nvPicPr>
          <p:cNvPr id="23" name="Picture 22" descr="A black and white molecule&#10;&#10;Description automatically generated">
            <a:extLst>
              <a:ext uri="{FF2B5EF4-FFF2-40B4-BE49-F238E27FC236}">
                <a16:creationId xmlns:a16="http://schemas.microsoft.com/office/drawing/2014/main" id="{A0982C52-9021-96CB-029D-978BD808C0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928" y="1448100"/>
            <a:ext cx="2594571" cy="5400000"/>
          </a:xfrm>
          <a:prstGeom prst="rect">
            <a:avLst/>
          </a:prstGeom>
        </p:spPr>
      </p:pic>
      <p:pic>
        <p:nvPicPr>
          <p:cNvPr id="25" name="Picture 24" descr="A green neon light on a black background&#10;&#10;Description automatically generated">
            <a:extLst>
              <a:ext uri="{FF2B5EF4-FFF2-40B4-BE49-F238E27FC236}">
                <a16:creationId xmlns:a16="http://schemas.microsoft.com/office/drawing/2014/main" id="{7B2EB832-6637-AE4D-28F8-7AC42E27F2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960" y="4383405"/>
            <a:ext cx="5186044" cy="64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3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59259E-6 L -0.00951 -2.59259E-6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42" presetClass="path" presetSubtype="0" ac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-0.03607 -0.00023 " pathEditMode="relative" rAng="0" ptsTypes="AA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59259E-6 L -0.0957 -0.00023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600000" y="6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00"/>
                            </p:stCondLst>
                            <p:childTnLst>
                              <p:par>
                                <p:cTn id="10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1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0" dur="1000" fill="hold"/>
                                        <p:tgtEl>
                                          <p:spTgt spid="19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7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500"/>
                            </p:stCondLst>
                            <p:childTnLst>
                              <p:par>
                                <p:cTn id="1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6" grpId="1" animBg="1"/>
      <p:bldP spid="9" grpId="0" animBg="1"/>
      <p:bldP spid="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5A74F-E37B-3C32-C256-956358DDF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latin typeface="Eurostile" panose="020B0504020202050204" pitchFamily="34" charset="0"/>
              </a:rPr>
              <a:t>Aside: The Visual Cycle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62848-1EF2-004C-D341-B7F3A128D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843954" cy="5032376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urostile" panose="020B0504020202050204" pitchFamily="34" charset="0"/>
              </a:rPr>
              <a:t>Phototransduction (fast)</a:t>
            </a:r>
          </a:p>
          <a:p>
            <a:pPr lvl="1"/>
            <a:r>
              <a:rPr lang="en-US" sz="3200" dirty="0">
                <a:latin typeface="Eurostile" panose="020B0504020202050204" pitchFamily="34" charset="0"/>
              </a:rPr>
              <a:t>Cascade of reactions producing neural signal</a:t>
            </a:r>
            <a:br>
              <a:rPr lang="en-US" sz="3200" dirty="0">
                <a:latin typeface="Eurostile" panose="020B0504020202050204" pitchFamily="34" charset="0"/>
              </a:rPr>
            </a:br>
            <a:endParaRPr lang="en-US" sz="3200" dirty="0">
              <a:latin typeface="Eurostile" panose="020B0504020202050204" pitchFamily="34" charset="0"/>
            </a:endParaRPr>
          </a:p>
          <a:p>
            <a:r>
              <a:rPr lang="en-US" sz="3600" dirty="0">
                <a:latin typeface="Eurostile" panose="020B0504020202050204" pitchFamily="34" charset="0"/>
              </a:rPr>
              <a:t>Visual cycle (slow)</a:t>
            </a:r>
          </a:p>
          <a:p>
            <a:pPr lvl="1"/>
            <a:r>
              <a:rPr lang="en-US" sz="3200" dirty="0">
                <a:latin typeface="Eurostile" panose="020B0504020202050204" pitchFamily="34" charset="0"/>
              </a:rPr>
              <a:t>Regenerates chromophore</a:t>
            </a:r>
          </a:p>
          <a:p>
            <a:pPr lvl="1"/>
            <a:r>
              <a:rPr lang="en-US" sz="3200" dirty="0">
                <a:latin typeface="Eurostile" panose="020B0504020202050204" pitchFamily="34" charset="0"/>
              </a:rPr>
              <a:t>Scotopic: requires no light</a:t>
            </a:r>
          </a:p>
          <a:p>
            <a:pPr lvl="1"/>
            <a:r>
              <a:rPr lang="en-US" sz="3200" dirty="0">
                <a:latin typeface="Eurostile" panose="020B0504020202050204" pitchFamily="34" charset="0"/>
              </a:rPr>
              <a:t>Photic: complementary to phototransduction!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263B97-7093-57A7-BBAE-60EA8ABED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2154" y="1348154"/>
            <a:ext cx="5509846" cy="55098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66E3CE-97B5-11B3-6C98-CB4C36629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2154" y="1348154"/>
            <a:ext cx="5509846" cy="5509846"/>
          </a:xfrm>
          <a:prstGeom prst="rect">
            <a:avLst/>
          </a:prstGeom>
        </p:spPr>
      </p:pic>
      <p:pic>
        <p:nvPicPr>
          <p:cNvPr id="13" name="Picture 12" descr="A group of chemical formulas&#10;&#10;Description automatically generated with medium confidence">
            <a:extLst>
              <a:ext uri="{FF2B5EF4-FFF2-40B4-BE49-F238E27FC236}">
                <a16:creationId xmlns:a16="http://schemas.microsoft.com/office/drawing/2014/main" id="{54682776-6228-5AD1-EFF6-C033E75345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54" y="1348154"/>
            <a:ext cx="5509846" cy="55098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0FAF67-2C96-4559-A2FA-8E6B362658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78246" y="1348154"/>
            <a:ext cx="5509846" cy="5509846"/>
          </a:xfrm>
          <a:prstGeom prst="rect">
            <a:avLst/>
          </a:prstGeom>
        </p:spPr>
      </p:pic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B875C3D0-1DD3-9A3E-9C2F-D4187CC4D7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92" y="1563077"/>
            <a:ext cx="9731211" cy="5294923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4263B34E-DEEE-E0E1-6DF2-6A92F8A26774}"/>
              </a:ext>
            </a:extLst>
          </p:cNvPr>
          <p:cNvSpPr/>
          <p:nvPr/>
        </p:nvSpPr>
        <p:spPr>
          <a:xfrm>
            <a:off x="3936206" y="5376862"/>
            <a:ext cx="593162" cy="31908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09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857B0-0B92-C0D8-CE9E-E9D7598F4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96516" cy="1325563"/>
          </a:xfrm>
        </p:spPr>
        <p:txBody>
          <a:bodyPr>
            <a:noAutofit/>
          </a:bodyPr>
          <a:lstStyle/>
          <a:p>
            <a:r>
              <a:rPr lang="en-US" sz="6600" dirty="0">
                <a:latin typeface="Eurostile" panose="020B0504020202050204" pitchFamily="34" charset="0"/>
              </a:rPr>
              <a:t>Biological Perception of </a:t>
            </a:r>
            <a:r>
              <a:rPr lang="en-US" sz="6600" dirty="0" err="1">
                <a:latin typeface="Eurostile" panose="020B0504020202050204" pitchFamily="34" charset="0"/>
              </a:rPr>
              <a:t>Colour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A8670-5F11-9F2A-246B-7311DFEC8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err="1">
                <a:latin typeface="Eurostile" panose="020B0504020202050204" pitchFamily="34" charset="0"/>
              </a:rPr>
              <a:t>Colour</a:t>
            </a:r>
            <a:r>
              <a:rPr lang="en-US" sz="3600" dirty="0">
                <a:latin typeface="Eurostile" panose="020B0504020202050204" pitchFamily="34" charset="0"/>
              </a:rPr>
              <a:t> vision uses 3 types of cone receptor: L, M, S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Different opsins give different spectral responses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Every </a:t>
            </a:r>
            <a:r>
              <a:rPr lang="en-US" sz="3600" i="1" dirty="0">
                <a:latin typeface="Eurostile" panose="020B0504020202050204" pitchFamily="34" charset="0"/>
              </a:rPr>
              <a:t>perceivable</a:t>
            </a:r>
            <a:r>
              <a:rPr lang="en-US" sz="3600" dirty="0">
                <a:latin typeface="Eurostile" panose="020B0504020202050204" pitchFamily="34" charset="0"/>
              </a:rPr>
              <a:t> </a:t>
            </a:r>
            <a:r>
              <a:rPr lang="en-US" sz="3600" dirty="0" err="1">
                <a:latin typeface="Eurostile" panose="020B0504020202050204" pitchFamily="34" charset="0"/>
              </a:rPr>
              <a:t>colour</a:t>
            </a:r>
            <a:r>
              <a:rPr lang="en-US" sz="3600" dirty="0">
                <a:latin typeface="Eurostile" panose="020B0504020202050204" pitchFamily="34" charset="0"/>
              </a:rPr>
              <a:t> defined by</a:t>
            </a:r>
            <a:br>
              <a:rPr lang="en-US" sz="3600" dirty="0">
                <a:latin typeface="Eurostile" panose="020B0504020202050204" pitchFamily="34" charset="0"/>
              </a:rPr>
            </a:br>
            <a:r>
              <a:rPr lang="en-US" sz="3600" dirty="0">
                <a:latin typeface="Eurostile" panose="020B0504020202050204" pitchFamily="34" charset="0"/>
              </a:rPr>
              <a:t>three </a:t>
            </a:r>
            <a:r>
              <a:rPr lang="en-US" sz="3600" b="1" dirty="0">
                <a:solidFill>
                  <a:schemeClr val="bg2">
                    <a:lumMod val="25000"/>
                    <a:lumOff val="75000"/>
                  </a:schemeClr>
                </a:solidFill>
                <a:latin typeface="Eurostile" panose="020B0504020202050204" pitchFamily="34" charset="0"/>
              </a:rPr>
              <a:t>tristimulus levels</a:t>
            </a:r>
            <a:r>
              <a:rPr lang="en-US" sz="3600" b="1" dirty="0">
                <a:latin typeface="Eurostile" panose="020B0504020202050204" pitchFamily="34" charset="0"/>
              </a:rPr>
              <a:t>  </a:t>
            </a:r>
            <a:r>
              <a:rPr lang="en-US" sz="3600" dirty="0">
                <a:latin typeface="Eurostile" panose="020B0504020202050204" pitchFamily="34" charset="0"/>
              </a:rPr>
              <a:t>(L,M,S)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Every </a:t>
            </a:r>
            <a:r>
              <a:rPr lang="en-US" sz="3600" i="1" dirty="0">
                <a:latin typeface="Eurostile" panose="020B0504020202050204" pitchFamily="34" charset="0"/>
              </a:rPr>
              <a:t>realizable</a:t>
            </a:r>
            <a:r>
              <a:rPr lang="en-US" sz="3600" dirty="0">
                <a:latin typeface="Eurostile" panose="020B0504020202050204" pitchFamily="34" charset="0"/>
              </a:rPr>
              <a:t> </a:t>
            </a:r>
            <a:r>
              <a:rPr lang="en-US" sz="3600" dirty="0" err="1">
                <a:latin typeface="Eurostile" panose="020B0504020202050204" pitchFamily="34" charset="0"/>
              </a:rPr>
              <a:t>colour</a:t>
            </a:r>
            <a:r>
              <a:rPr lang="en-US" sz="3600" dirty="0">
                <a:latin typeface="Eurostile" panose="020B0504020202050204" pitchFamily="34" charset="0"/>
              </a:rPr>
              <a:t> lies inside</a:t>
            </a:r>
            <a:br>
              <a:rPr lang="en-US" sz="3600" dirty="0">
                <a:latin typeface="Eurostile" panose="020B0504020202050204" pitchFamily="34" charset="0"/>
              </a:rPr>
            </a:br>
            <a:r>
              <a:rPr lang="en-US" sz="3600" dirty="0">
                <a:latin typeface="Eurostile" panose="020B0504020202050204" pitchFamily="34" charset="0"/>
              </a:rPr>
              <a:t>spectral cone (</a:t>
            </a:r>
            <a:r>
              <a:rPr lang="en-US" sz="3600" b="1" dirty="0">
                <a:solidFill>
                  <a:schemeClr val="bg2">
                    <a:lumMod val="25000"/>
                    <a:lumOff val="75000"/>
                  </a:schemeClr>
                </a:solidFill>
                <a:latin typeface="Eurostile" panose="020B0504020202050204" pitchFamily="34" charset="0"/>
              </a:rPr>
              <a:t>physical gamut</a:t>
            </a:r>
            <a:r>
              <a:rPr lang="en-US" sz="3600" dirty="0">
                <a:latin typeface="Eurostile" panose="020B0504020202050204" pitchFamily="34" charset="0"/>
              </a:rPr>
              <a:t>)</a:t>
            </a:r>
          </a:p>
          <a:p>
            <a:endParaRPr lang="en-US" dirty="0"/>
          </a:p>
        </p:txBody>
      </p:sp>
      <p:pic>
        <p:nvPicPr>
          <p:cNvPr id="7" name="Picture 6" descr="A diagram of a cone&#10;&#10;Description automatically generated">
            <a:extLst>
              <a:ext uri="{FF2B5EF4-FFF2-40B4-BE49-F238E27FC236}">
                <a16:creationId xmlns:a16="http://schemas.microsoft.com/office/drawing/2014/main" id="{B06681C6-083B-491C-AE17-0C663B154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125" y="3143250"/>
            <a:ext cx="4333875" cy="3714750"/>
          </a:xfrm>
          <a:prstGeom prst="rect">
            <a:avLst/>
          </a:prstGeom>
        </p:spPr>
      </p:pic>
      <p:pic>
        <p:nvPicPr>
          <p:cNvPr id="9" name="Picture 8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971819D0-D352-9ECF-F071-4DBC1ADCDB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653752"/>
            <a:ext cx="3985846" cy="420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9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DB5B4-C1EB-224E-A65A-63CE60B78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latin typeface="Eurostile" panose="020B0504020202050204" pitchFamily="34" charset="0"/>
              </a:rPr>
              <a:t>Representation of </a:t>
            </a:r>
            <a:r>
              <a:rPr lang="en-US" sz="6600" dirty="0" err="1">
                <a:latin typeface="Eurostile" panose="020B0504020202050204" pitchFamily="34" charset="0"/>
              </a:rPr>
              <a:t>Colour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26B56-9AFE-B30E-BED9-4757E4986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812780" cy="4849495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urostile" panose="020B0504020202050204" pitchFamily="34" charset="0"/>
              </a:rPr>
              <a:t>Commission </a:t>
            </a:r>
            <a:r>
              <a:rPr lang="en-US" sz="3600" dirty="0" err="1">
                <a:latin typeface="Eurostile" panose="020B0504020202050204" pitchFamily="34" charset="0"/>
              </a:rPr>
              <a:t>Internationale</a:t>
            </a:r>
            <a:r>
              <a:rPr lang="en-US" sz="3600" dirty="0">
                <a:latin typeface="Eurostile" panose="020B0504020202050204" pitchFamily="34" charset="0"/>
              </a:rPr>
              <a:t> de </a:t>
            </a:r>
            <a:r>
              <a:rPr lang="en-US" sz="3600" dirty="0" err="1">
                <a:latin typeface="Eurostile" panose="020B0504020202050204" pitchFamily="34" charset="0"/>
              </a:rPr>
              <a:t>l'Éclairage</a:t>
            </a:r>
            <a:r>
              <a:rPr lang="en-US" sz="3600" dirty="0">
                <a:latin typeface="Eurostile" panose="020B0504020202050204" pitchFamily="34" charset="0"/>
              </a:rPr>
              <a:t> (CIE) defines a standard XYZ space to represent any </a:t>
            </a:r>
            <a:r>
              <a:rPr lang="en-US" sz="3600" dirty="0" err="1">
                <a:latin typeface="Eurostile" panose="020B0504020202050204" pitchFamily="34" charset="0"/>
              </a:rPr>
              <a:t>colour</a:t>
            </a:r>
            <a:endParaRPr lang="en-US" sz="3600" dirty="0">
              <a:latin typeface="Eurostile" panose="020B0504020202050204" pitchFamily="34" charset="0"/>
            </a:endParaRPr>
          </a:p>
          <a:p>
            <a:r>
              <a:rPr lang="en-US" sz="3600" dirty="0">
                <a:latin typeface="Eurostile" panose="020B0504020202050204" pitchFamily="34" charset="0"/>
              </a:rPr>
              <a:t>Linear transform LMS </a:t>
            </a:r>
            <a:r>
              <a:rPr lang="en-US" sz="3600" dirty="0"/>
              <a:t>↔ </a:t>
            </a:r>
            <a:r>
              <a:rPr lang="en-US" sz="3600" dirty="0">
                <a:latin typeface="Eurostile" panose="020B0504020202050204" pitchFamily="34" charset="0"/>
              </a:rPr>
              <a:t>XYZ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Y approximates overall perception</a:t>
            </a:r>
            <a:br>
              <a:rPr lang="en-US" sz="3600" dirty="0">
                <a:latin typeface="Eurostile" panose="020B0504020202050204" pitchFamily="34" charset="0"/>
              </a:rPr>
            </a:br>
            <a:r>
              <a:rPr lang="en-US" sz="3600" dirty="0">
                <a:latin typeface="Eurostile" panose="020B0504020202050204" pitchFamily="34" charset="0"/>
              </a:rPr>
              <a:t>of </a:t>
            </a:r>
            <a:r>
              <a:rPr lang="en-US" sz="3600" b="1" dirty="0">
                <a:solidFill>
                  <a:schemeClr val="bg2">
                    <a:lumMod val="25000"/>
                    <a:lumOff val="75000"/>
                  </a:schemeClr>
                </a:solidFill>
                <a:latin typeface="Eurostile" panose="020B0504020202050204" pitchFamily="34" charset="0"/>
              </a:rPr>
              <a:t>luminance</a:t>
            </a:r>
            <a:r>
              <a:rPr lang="en-US" sz="3600" dirty="0">
                <a:latin typeface="Eurostile" panose="020B0504020202050204" pitchFamily="34" charset="0"/>
              </a:rPr>
              <a:t> (</a:t>
            </a:r>
            <a:r>
              <a:rPr lang="en-US" sz="3600" dirty="0" err="1">
                <a:latin typeface="Eurostile" panose="020B0504020202050204" pitchFamily="34" charset="0"/>
              </a:rPr>
              <a:t>colours</a:t>
            </a:r>
            <a:r>
              <a:rPr lang="en-US" sz="3600" dirty="0">
                <a:latin typeface="Eurostile" panose="020B0504020202050204" pitchFamily="34" charset="0"/>
              </a:rPr>
              <a:t> with same Y</a:t>
            </a:r>
            <a:br>
              <a:rPr lang="en-US" sz="3600" dirty="0">
                <a:latin typeface="Eurostile" panose="020B0504020202050204" pitchFamily="34" charset="0"/>
              </a:rPr>
            </a:br>
            <a:r>
              <a:rPr lang="en-US" sz="3600" dirty="0">
                <a:latin typeface="Eurostile" panose="020B0504020202050204" pitchFamily="34" charset="0"/>
              </a:rPr>
              <a:t>appear “equally bright”)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 </a:t>
            </a:r>
            <a:r>
              <a:rPr lang="en-US" sz="3600" b="1" dirty="0">
                <a:solidFill>
                  <a:schemeClr val="bg2">
                    <a:lumMod val="25000"/>
                    <a:lumOff val="75000"/>
                  </a:schemeClr>
                </a:solidFill>
                <a:latin typeface="Eurostile" panose="020B0504020202050204" pitchFamily="34" charset="0"/>
              </a:rPr>
              <a:t>Luminance-chrominance</a:t>
            </a:r>
            <a:r>
              <a:rPr lang="en-US" sz="3600" dirty="0">
                <a:latin typeface="Eurostile" panose="020B0504020202050204" pitchFamily="34" charset="0"/>
              </a:rPr>
              <a:t> spaces</a:t>
            </a:r>
            <a:br>
              <a:rPr lang="en-US" sz="3600" dirty="0">
                <a:latin typeface="Eurostile" panose="020B0504020202050204" pitchFamily="34" charset="0"/>
              </a:rPr>
            </a:br>
            <a:r>
              <a:rPr lang="en-US" sz="3600" dirty="0">
                <a:latin typeface="Eurostile" panose="020B0504020202050204" pitchFamily="34" charset="0"/>
              </a:rPr>
              <a:t> defined from XYZ (e.g. </a:t>
            </a:r>
            <a:r>
              <a:rPr lang="en-US" sz="3600" dirty="0" err="1">
                <a:latin typeface="Eurostile" panose="020B0504020202050204" pitchFamily="34" charset="0"/>
              </a:rPr>
              <a:t>xyY</a:t>
            </a:r>
            <a:r>
              <a:rPr lang="en-US" sz="3600" dirty="0">
                <a:latin typeface="Eurostile" panose="020B0504020202050204" pitchFamily="34" charset="0"/>
              </a:rPr>
              <a:t>, Luv)</a:t>
            </a:r>
            <a:endParaRPr lang="en-US" sz="3600" dirty="0"/>
          </a:p>
        </p:txBody>
      </p:sp>
      <p:pic>
        <p:nvPicPr>
          <p:cNvPr id="5" name="Picture 4" descr="A diagram of a cone&#10;&#10;Description automatically generated">
            <a:extLst>
              <a:ext uri="{FF2B5EF4-FFF2-40B4-BE49-F238E27FC236}">
                <a16:creationId xmlns:a16="http://schemas.microsoft.com/office/drawing/2014/main" id="{8054CE10-90DE-7B4D-5ED0-6B6B968AA6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125" y="3143250"/>
            <a:ext cx="4333875" cy="3714750"/>
          </a:xfrm>
          <a:prstGeom prst="rect">
            <a:avLst/>
          </a:prstGeom>
        </p:spPr>
      </p:pic>
      <p:pic>
        <p:nvPicPr>
          <p:cNvPr id="7" name="Picture 6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18A81939-6E21-BF77-9AD4-762978D731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677478"/>
            <a:ext cx="3963352" cy="41805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EBE377-A97A-644C-F794-87654E6773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24" y="3152531"/>
            <a:ext cx="4333875" cy="3714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5DD496-DEB0-8184-DF8D-5A18397A05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25" y="3143250"/>
            <a:ext cx="4333875" cy="3714750"/>
          </a:xfrm>
          <a:prstGeom prst="rect">
            <a:avLst/>
          </a:prstGeom>
        </p:spPr>
      </p:pic>
      <p:pic>
        <p:nvPicPr>
          <p:cNvPr id="6" name="xyy">
            <a:hlinkClick r:id="" action="ppaction://media"/>
            <a:extLst>
              <a:ext uri="{FF2B5EF4-FFF2-40B4-BE49-F238E27FC236}">
                <a16:creationId xmlns:a16="http://schemas.microsoft.com/office/drawing/2014/main" id="{84BF9D23-15B0-1672-A7D2-DE4B47804C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219653" y="2877299"/>
            <a:ext cx="3618819" cy="3980701"/>
          </a:xfrm>
          <a:prstGeom prst="rect">
            <a:avLst/>
          </a:prstGeom>
        </p:spPr>
      </p:pic>
      <p:pic>
        <p:nvPicPr>
          <p:cNvPr id="10" name="luv">
            <a:hlinkClick r:id="" action="ppaction://media"/>
            <a:extLst>
              <a:ext uri="{FF2B5EF4-FFF2-40B4-BE49-F238E27FC236}">
                <a16:creationId xmlns:a16="http://schemas.microsoft.com/office/drawing/2014/main" id="{00A8133F-F172-9690-2820-40E5B31780D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219652" y="3991248"/>
            <a:ext cx="3225096" cy="286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5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8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57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8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69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0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6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CFD28-B5A3-7B66-F655-007A17EDF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err="1">
                <a:latin typeface="Eurostile" panose="020B0504020202050204" pitchFamily="34" charset="0"/>
              </a:rPr>
              <a:t>Colour</a:t>
            </a:r>
            <a:r>
              <a:rPr lang="en-US" sz="6600" dirty="0">
                <a:latin typeface="Eurostile" panose="020B0504020202050204" pitchFamily="34" charset="0"/>
              </a:rPr>
              <a:t> Addition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2CFD7-D128-B4D3-8FB7-CD4AA51F7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1353801" cy="4943885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urostile" panose="020B0504020202050204" pitchFamily="34" charset="0"/>
              </a:rPr>
              <a:t>When light sources combine, tristimulus levels add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3 suitable </a:t>
            </a:r>
            <a:r>
              <a:rPr lang="en-US" sz="3600" b="1" dirty="0">
                <a:solidFill>
                  <a:schemeClr val="bg2">
                    <a:lumMod val="25000"/>
                    <a:lumOff val="75000"/>
                  </a:schemeClr>
                </a:solidFill>
                <a:latin typeface="Eurostile" panose="020B0504020202050204" pitchFamily="34" charset="0"/>
              </a:rPr>
              <a:t>primary </a:t>
            </a:r>
            <a:r>
              <a:rPr lang="en-US" sz="3600" b="1" dirty="0" err="1">
                <a:solidFill>
                  <a:schemeClr val="bg2">
                    <a:lumMod val="25000"/>
                    <a:lumOff val="75000"/>
                  </a:schemeClr>
                </a:solidFill>
                <a:latin typeface="Eurostile" panose="020B0504020202050204" pitchFamily="34" charset="0"/>
              </a:rPr>
              <a:t>colours</a:t>
            </a:r>
            <a:r>
              <a:rPr lang="en-US" sz="3600" b="1" dirty="0">
                <a:solidFill>
                  <a:schemeClr val="bg2">
                    <a:lumMod val="25000"/>
                    <a:lumOff val="75000"/>
                  </a:schemeClr>
                </a:solidFill>
                <a:latin typeface="Eurostile" panose="020B0504020202050204" pitchFamily="34" charset="0"/>
              </a:rPr>
              <a:t> </a:t>
            </a:r>
            <a:r>
              <a:rPr lang="en-US" sz="3600" dirty="0">
                <a:latin typeface="Eurostile" panose="020B0504020202050204" pitchFamily="34" charset="0"/>
              </a:rPr>
              <a:t>can span most of </a:t>
            </a:r>
            <a:r>
              <a:rPr lang="en-US" sz="3600" dirty="0" err="1">
                <a:latin typeface="Eurostile" panose="020B0504020202050204" pitchFamily="34" charset="0"/>
              </a:rPr>
              <a:t>colour</a:t>
            </a:r>
            <a:r>
              <a:rPr lang="en-US" sz="3600" dirty="0">
                <a:latin typeface="Eurostile" panose="020B0504020202050204" pitchFamily="34" charset="0"/>
              </a:rPr>
              <a:t> space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E.g. HDTV standard </a:t>
            </a:r>
            <a:r>
              <a:rPr lang="en-US" sz="3600" dirty="0">
                <a:solidFill>
                  <a:srgbClr val="FF0000"/>
                </a:solidFill>
                <a:latin typeface="Eurostile" panose="020B0504020202050204" pitchFamily="34" charset="0"/>
              </a:rPr>
              <a:t>R</a:t>
            </a:r>
            <a:r>
              <a:rPr lang="en-US" sz="3600" dirty="0">
                <a:latin typeface="Eurostile" panose="020B0504020202050204" pitchFamily="34" charset="0"/>
              </a:rPr>
              <a:t>ed-</a:t>
            </a:r>
            <a:r>
              <a:rPr lang="en-US" sz="3600" dirty="0">
                <a:solidFill>
                  <a:srgbClr val="00FF00"/>
                </a:solidFill>
                <a:latin typeface="Eurostile" panose="020B0504020202050204" pitchFamily="34" charset="0"/>
              </a:rPr>
              <a:t>G</a:t>
            </a:r>
            <a:r>
              <a:rPr lang="en-US" sz="3600" dirty="0">
                <a:latin typeface="Eurostile" panose="020B0504020202050204" pitchFamily="34" charset="0"/>
              </a:rPr>
              <a:t>reen-</a:t>
            </a:r>
            <a:r>
              <a:rPr lang="en-US" sz="3600" dirty="0">
                <a:solidFill>
                  <a:srgbClr val="4080FF"/>
                </a:solidFill>
                <a:latin typeface="Eurostile" panose="020B0504020202050204" pitchFamily="34" charset="0"/>
              </a:rPr>
              <a:t>B</a:t>
            </a:r>
            <a:r>
              <a:rPr lang="en-US" sz="3600" dirty="0">
                <a:latin typeface="Eurostile" panose="020B0504020202050204" pitchFamily="34" charset="0"/>
              </a:rPr>
              <a:t>lue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But some physical </a:t>
            </a:r>
            <a:r>
              <a:rPr lang="en-US" sz="3600" dirty="0" err="1">
                <a:latin typeface="Eurostile" panose="020B0504020202050204" pitchFamily="34" charset="0"/>
              </a:rPr>
              <a:t>colours</a:t>
            </a:r>
            <a:r>
              <a:rPr lang="en-US" sz="3600" dirty="0">
                <a:latin typeface="Eurostile" panose="020B0504020202050204" pitchFamily="34" charset="0"/>
              </a:rPr>
              <a:t> lie</a:t>
            </a:r>
            <a:br>
              <a:rPr lang="en-US" sz="3600" dirty="0">
                <a:latin typeface="Eurostile" panose="020B0504020202050204" pitchFamily="34" charset="0"/>
              </a:rPr>
            </a:br>
            <a:r>
              <a:rPr lang="en-US" sz="3600" dirty="0">
                <a:latin typeface="Eurostile" panose="020B0504020202050204" pitchFamily="34" charset="0"/>
              </a:rPr>
              <a:t>outside any trichromatic gamut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Nonhumans (and some humans)</a:t>
            </a:r>
            <a:br>
              <a:rPr lang="en-US" sz="3600" dirty="0">
                <a:latin typeface="Eurostile" panose="020B0504020202050204" pitchFamily="34" charset="0"/>
              </a:rPr>
            </a:br>
            <a:r>
              <a:rPr lang="en-US" sz="3600" dirty="0">
                <a:latin typeface="Eurostile" panose="020B0504020202050204" pitchFamily="34" charset="0"/>
              </a:rPr>
              <a:t>may have different dimensionality</a:t>
            </a:r>
            <a:br>
              <a:rPr lang="en-US" sz="3600" dirty="0">
                <a:latin typeface="Eurostile" panose="020B0504020202050204" pitchFamily="34" charset="0"/>
              </a:rPr>
            </a:br>
            <a:r>
              <a:rPr lang="en-US" sz="3600" dirty="0" err="1">
                <a:latin typeface="Eurostile" panose="020B0504020202050204" pitchFamily="34" charset="0"/>
              </a:rPr>
              <a:t>colour</a:t>
            </a:r>
            <a:r>
              <a:rPr lang="en-US" sz="3600" dirty="0">
                <a:latin typeface="Eurostile" panose="020B0504020202050204" pitchFamily="34" charset="0"/>
              </a:rPr>
              <a:t> spaces</a:t>
            </a:r>
          </a:p>
          <a:p>
            <a:pPr lvl="1"/>
            <a:endParaRPr lang="en-US" sz="3200" dirty="0">
              <a:latin typeface="Eurostile" panose="020B050402020205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A5994D-FB57-3999-7545-1F6DFB5CA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2615" y="2902857"/>
            <a:ext cx="4259385" cy="39551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F56E42-DB96-763E-329B-FB0521739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2615" y="2902857"/>
            <a:ext cx="4259384" cy="39551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69260C-B73E-CE6F-2CFC-6386085719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2614" y="2902858"/>
            <a:ext cx="4259384" cy="39551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EB6F44-A5CD-B890-1D17-775AC50D0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0278" y="2868246"/>
            <a:ext cx="4521722" cy="39897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BCC3CFA-B705-8E38-775E-B55573739F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04740" y="2912014"/>
            <a:ext cx="3587260" cy="39459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6CBAA0-B865-6573-882E-FB510768D7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04740" y="2912014"/>
            <a:ext cx="3587260" cy="39459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8AB2813-646E-DCC8-4D90-478CAD458E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04739" y="2912014"/>
            <a:ext cx="3587260" cy="394598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3D19E2-0E77-97A9-DC60-34CAE65A6B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04740" y="2912014"/>
            <a:ext cx="3587260" cy="3945986"/>
          </a:xfrm>
          <a:prstGeom prst="rect">
            <a:avLst/>
          </a:prstGeom>
        </p:spPr>
      </p:pic>
      <p:pic>
        <p:nvPicPr>
          <p:cNvPr id="13" name="Picture 12" descr="A map of land with water and land in the middle&#10;&#10;Description automatically generated with medium confidence">
            <a:extLst>
              <a:ext uri="{FF2B5EF4-FFF2-40B4-BE49-F238E27FC236}">
                <a16:creationId xmlns:a16="http://schemas.microsoft.com/office/drawing/2014/main" id="{ABA5BC68-E31F-5F61-370B-AD8DA2A860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739" y="2912013"/>
            <a:ext cx="3587260" cy="394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3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yellow smiley face with a black background&#10;&#10;Description automatically generated">
            <a:extLst>
              <a:ext uri="{FF2B5EF4-FFF2-40B4-BE49-F238E27FC236}">
                <a16:creationId xmlns:a16="http://schemas.microsoft.com/office/drawing/2014/main" id="{8925C56C-D509-F5BF-933A-7945A67DA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312800" y="-66979800"/>
            <a:ext cx="142875000" cy="142875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4D063B-7CCA-9AA7-53A1-8446B9F7EF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638861-9C2E-3049-049A-C59093DD8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err="1">
                <a:latin typeface="Eurostile" panose="020B0504020202050204" pitchFamily="34" charset="0"/>
              </a:rPr>
              <a:t>Colour</a:t>
            </a:r>
            <a:r>
              <a:rPr lang="en-US" sz="6600" dirty="0">
                <a:latin typeface="Eurostile" panose="020B0504020202050204" pitchFamily="34" charset="0"/>
              </a:rPr>
              <a:t> Addition (cont’d)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3AF36-FF9C-F7A0-B0C1-CBDAF1E98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Eurostile" panose="020B0504020202050204" pitchFamily="34" charset="0"/>
              </a:rPr>
              <a:t>How to combine </a:t>
            </a:r>
            <a:r>
              <a:rPr lang="en-US" sz="3600" dirty="0" err="1">
                <a:latin typeface="Eurostile" panose="020B0504020202050204" pitchFamily="34" charset="0"/>
              </a:rPr>
              <a:t>colours</a:t>
            </a:r>
            <a:r>
              <a:rPr lang="en-US" sz="3600" dirty="0">
                <a:latin typeface="Eurostile" panose="020B0504020202050204" pitchFamily="34" charset="0"/>
              </a:rPr>
              <a:t> additively:</a:t>
            </a:r>
          </a:p>
          <a:p>
            <a:pPr lvl="1"/>
            <a:r>
              <a:rPr lang="en-US" sz="3200" dirty="0">
                <a:latin typeface="Eurostile" panose="020B0504020202050204" pitchFamily="34" charset="0"/>
              </a:rPr>
              <a:t>Projection</a:t>
            </a:r>
          </a:p>
          <a:p>
            <a:pPr lvl="1"/>
            <a:r>
              <a:rPr lang="en-US" sz="3200" dirty="0">
                <a:latin typeface="Eurostile" panose="020B0504020202050204" pitchFamily="34" charset="0"/>
              </a:rPr>
              <a:t>Pixelation</a:t>
            </a:r>
          </a:p>
        </p:txBody>
      </p:sp>
      <p:pic>
        <p:nvPicPr>
          <p:cNvPr id="13" name="Picture 12" descr="A red circle on black background&#10;&#10;Description automatically generated">
            <a:extLst>
              <a:ext uri="{FF2B5EF4-FFF2-40B4-BE49-F238E27FC236}">
                <a16:creationId xmlns:a16="http://schemas.microsoft.com/office/drawing/2014/main" id="{8DB5B2F9-607A-BB8F-43D0-FF60400CA1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308" y="2569308"/>
            <a:ext cx="3742592" cy="374259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43CE99F-926B-C54D-5B5C-A6DCC5F35B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6308" y="2569308"/>
            <a:ext cx="3742592" cy="37425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F82D2A-D245-FA56-2FFF-C593991638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6308" y="2569308"/>
            <a:ext cx="3742592" cy="374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8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decel="8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5000" fill="hold"/>
                                        <p:tgtEl>
                                          <p:spTgt spid="9"/>
                                        </p:tgtEl>
                                      </p:cBhvr>
                                      <p:by x="2000" y="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694D0-6165-5072-8DB1-5B5D45E05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err="1">
                <a:latin typeface="Eurostile" panose="020B0504020202050204" pitchFamily="34" charset="0"/>
              </a:rPr>
              <a:t>Colour</a:t>
            </a:r>
            <a:r>
              <a:rPr lang="en-US" sz="6600" dirty="0">
                <a:latin typeface="Eurostile" panose="020B0504020202050204" pitchFamily="34" charset="0"/>
              </a:rPr>
              <a:t> Subtraction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6B052-BC15-F9FE-490F-5FCAE7FD6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Eurostile" panose="020B0504020202050204" pitchFamily="34" charset="0"/>
              </a:rPr>
              <a:t>Occurs when a material selectively absorbs or reflects light from a broad-spectrum source</a:t>
            </a:r>
          </a:p>
          <a:p>
            <a:pPr lvl="1"/>
            <a:r>
              <a:rPr lang="en-US" sz="3200" dirty="0">
                <a:latin typeface="Eurostile" panose="020B0504020202050204" pitchFamily="34" charset="0"/>
              </a:rPr>
              <a:t>Technically the physical process is usually </a:t>
            </a:r>
            <a:r>
              <a:rPr lang="en-US" sz="3200" i="1" dirty="0">
                <a:latin typeface="Eurostile" panose="020B0504020202050204" pitchFamily="34" charset="0"/>
              </a:rPr>
              <a:t>multiplicative</a:t>
            </a:r>
          </a:p>
          <a:p>
            <a:pPr lvl="1"/>
            <a:r>
              <a:rPr lang="en-US" sz="3200" dirty="0">
                <a:latin typeface="Eurostile" panose="020B0504020202050204" pitchFamily="34" charset="0"/>
              </a:rPr>
              <a:t>Overall </a:t>
            </a:r>
            <a:r>
              <a:rPr lang="en-US" sz="3200" dirty="0" err="1">
                <a:latin typeface="Eurostile" panose="020B0504020202050204" pitchFamily="34" charset="0"/>
              </a:rPr>
              <a:t>colour</a:t>
            </a:r>
            <a:r>
              <a:rPr lang="en-US" sz="3200" dirty="0">
                <a:latin typeface="Eurostile" panose="020B0504020202050204" pitchFamily="34" charset="0"/>
              </a:rPr>
              <a:t> is the sum of the </a:t>
            </a:r>
            <a:r>
              <a:rPr lang="en-US" sz="3200" i="1" dirty="0">
                <a:latin typeface="Eurostile" panose="020B0504020202050204" pitchFamily="34" charset="0"/>
              </a:rPr>
              <a:t>remaining</a:t>
            </a:r>
            <a:r>
              <a:rPr lang="en-US" sz="3200" dirty="0">
                <a:latin typeface="Eurostile" panose="020B0504020202050204" pitchFamily="34" charset="0"/>
              </a:rPr>
              <a:t> </a:t>
            </a:r>
            <a:r>
              <a:rPr lang="en-US" sz="3200" dirty="0" err="1">
                <a:latin typeface="Eurostile" panose="020B0504020202050204" pitchFamily="34" charset="0"/>
              </a:rPr>
              <a:t>colours</a:t>
            </a:r>
            <a:endParaRPr lang="en-US" sz="3200" dirty="0">
              <a:latin typeface="Eurostile" panose="020B0504020202050204" pitchFamily="34" charset="0"/>
            </a:endParaRPr>
          </a:p>
          <a:p>
            <a:r>
              <a:rPr lang="en-US" sz="3600" dirty="0">
                <a:latin typeface="Eurostile" panose="020B0504020202050204" pitchFamily="34" charset="0"/>
              </a:rPr>
              <a:t>Subtractive primaries</a:t>
            </a:r>
            <a:br>
              <a:rPr lang="en-US" sz="3600" dirty="0">
                <a:latin typeface="Eurostile" panose="020B0504020202050204" pitchFamily="34" charset="0"/>
              </a:rPr>
            </a:br>
            <a:r>
              <a:rPr lang="en-US" sz="3600" dirty="0">
                <a:latin typeface="Eurostile" panose="020B0504020202050204" pitchFamily="34" charset="0"/>
              </a:rPr>
              <a:t>are the </a:t>
            </a:r>
            <a:r>
              <a:rPr lang="en-US" sz="3600" i="1" dirty="0">
                <a:latin typeface="Eurostile" panose="020B0504020202050204" pitchFamily="34" charset="0"/>
              </a:rPr>
              <a:t>complements</a:t>
            </a:r>
            <a:br>
              <a:rPr lang="en-US" sz="3600" dirty="0">
                <a:latin typeface="Eurostile" panose="020B0504020202050204" pitchFamily="34" charset="0"/>
              </a:rPr>
            </a:br>
            <a:r>
              <a:rPr lang="en-US" sz="3600" dirty="0">
                <a:latin typeface="Eurostile" panose="020B0504020202050204" pitchFamily="34" charset="0"/>
              </a:rPr>
              <a:t>of additive primaries</a:t>
            </a:r>
          </a:p>
        </p:txBody>
      </p:sp>
      <p:pic>
        <p:nvPicPr>
          <p:cNvPr id="7" name="Picture 6" descr="A screenshot of a screen&#10;&#10;Description automatically generated">
            <a:extLst>
              <a:ext uri="{FF2B5EF4-FFF2-40B4-BE49-F238E27FC236}">
                <a16:creationId xmlns:a16="http://schemas.microsoft.com/office/drawing/2014/main" id="{C2A05809-0C34-A783-944F-40662F03A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971" y="4221865"/>
            <a:ext cx="6813029" cy="227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63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694D0-6165-5072-8DB1-5B5D45E05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err="1">
                <a:latin typeface="Eurostile" panose="020B0504020202050204" pitchFamily="34" charset="0"/>
              </a:rPr>
              <a:t>Colour</a:t>
            </a:r>
            <a:r>
              <a:rPr lang="en-US" sz="6600" dirty="0">
                <a:latin typeface="Eurostile" panose="020B0504020202050204" pitchFamily="34" charset="0"/>
              </a:rPr>
              <a:t> Subtraction (cont’d)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6B052-BC15-F9FE-490F-5FCAE7FD6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Eurostile" panose="020B0504020202050204" pitchFamily="34" charset="0"/>
              </a:rPr>
              <a:t>How to combine </a:t>
            </a:r>
            <a:r>
              <a:rPr lang="en-US" sz="3600" dirty="0" err="1">
                <a:latin typeface="Eurostile" panose="020B0504020202050204" pitchFamily="34" charset="0"/>
              </a:rPr>
              <a:t>colours</a:t>
            </a:r>
            <a:r>
              <a:rPr lang="en-US" sz="3600" dirty="0">
                <a:latin typeface="Eurostile" panose="020B0504020202050204" pitchFamily="34" charset="0"/>
              </a:rPr>
              <a:t> </a:t>
            </a:r>
            <a:r>
              <a:rPr lang="en-US" sz="3600" dirty="0" err="1">
                <a:latin typeface="Eurostile" panose="020B0504020202050204" pitchFamily="34" charset="0"/>
              </a:rPr>
              <a:t>subtractively</a:t>
            </a:r>
            <a:r>
              <a:rPr lang="en-US" sz="3600" dirty="0">
                <a:latin typeface="Eurostile" panose="020B0504020202050204" pitchFamily="34" charset="0"/>
              </a:rPr>
              <a:t>:</a:t>
            </a:r>
          </a:p>
          <a:p>
            <a:pPr lvl="1"/>
            <a:r>
              <a:rPr lang="en-US" sz="3200" dirty="0">
                <a:latin typeface="Eurostile" panose="020B0504020202050204" pitchFamily="34" charset="0"/>
              </a:rPr>
              <a:t>Filters</a:t>
            </a:r>
          </a:p>
          <a:p>
            <a:pPr lvl="1"/>
            <a:r>
              <a:rPr lang="en-US" sz="3200" dirty="0">
                <a:latin typeface="Eurostile" panose="020B0504020202050204" pitchFamily="34" charset="0"/>
              </a:rPr>
              <a:t>Pigments</a:t>
            </a:r>
          </a:p>
        </p:txBody>
      </p:sp>
      <p:pic>
        <p:nvPicPr>
          <p:cNvPr id="10" name="Picture 9" descr="A blue square with a white background&#10;&#10;Description automatically generated">
            <a:extLst>
              <a:ext uri="{FF2B5EF4-FFF2-40B4-BE49-F238E27FC236}">
                <a16:creationId xmlns:a16="http://schemas.microsoft.com/office/drawing/2014/main" id="{044FAD8D-1FE7-49FD-3D18-0DBB9DCF20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822" y="2974608"/>
            <a:ext cx="3202355" cy="32023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3FB526-EB7B-5EDB-E227-AF7CB6BBB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4821" y="2974608"/>
            <a:ext cx="3202355" cy="32023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613518-A565-CF15-D2B9-EEEEABB5D0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4820" y="2974607"/>
            <a:ext cx="3202355" cy="32023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29E336-C34B-DA3B-50C2-8161D1C02D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4818" y="2974606"/>
            <a:ext cx="3202355" cy="320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18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5453B-CF9E-89C9-24F3-5794853F2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latin typeface="Eurostile" panose="020B0504020202050204" pitchFamily="34" charset="0"/>
              </a:rPr>
              <a:t>Summary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C4034-3C60-7AC2-D4BF-44B43161F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203745" cy="4926867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urostile" panose="020B0504020202050204" pitchFamily="34" charset="0"/>
              </a:rPr>
              <a:t>Human vision is trichromatic:</a:t>
            </a:r>
            <a:br>
              <a:rPr lang="en-US" sz="3600" dirty="0">
                <a:latin typeface="Eurostile" panose="020B0504020202050204" pitchFamily="34" charset="0"/>
              </a:rPr>
            </a:br>
            <a:r>
              <a:rPr lang="en-US" sz="3200" dirty="0">
                <a:latin typeface="Eurostile" panose="020B0504020202050204" pitchFamily="34" charset="0"/>
              </a:rPr>
              <a:t>3 </a:t>
            </a:r>
            <a:r>
              <a:rPr lang="en-US" sz="3200" dirty="0" err="1">
                <a:latin typeface="Eurostile" panose="020B0504020202050204" pitchFamily="34" charset="0"/>
              </a:rPr>
              <a:t>colour</a:t>
            </a:r>
            <a:r>
              <a:rPr lang="en-US" sz="3200" dirty="0">
                <a:latin typeface="Eurostile" panose="020B0504020202050204" pitchFamily="34" charset="0"/>
              </a:rPr>
              <a:t> receptors </a:t>
            </a:r>
            <a:r>
              <a:rPr lang="en-US" sz="3200" dirty="0"/>
              <a:t>→</a:t>
            </a:r>
            <a:r>
              <a:rPr lang="en-US" sz="3200" dirty="0">
                <a:latin typeface="Eurostile" panose="020B0504020202050204" pitchFamily="34" charset="0"/>
              </a:rPr>
              <a:t> 3d </a:t>
            </a:r>
            <a:r>
              <a:rPr lang="en-US" sz="3200" dirty="0" err="1">
                <a:latin typeface="Eurostile" panose="020B0504020202050204" pitchFamily="34" charset="0"/>
              </a:rPr>
              <a:t>colour</a:t>
            </a:r>
            <a:r>
              <a:rPr lang="en-US" sz="3200" dirty="0">
                <a:latin typeface="Eurostile" panose="020B0504020202050204" pitchFamily="34" charset="0"/>
              </a:rPr>
              <a:t> space </a:t>
            </a:r>
            <a:r>
              <a:rPr lang="en-US" sz="3200" dirty="0"/>
              <a:t>→</a:t>
            </a:r>
            <a:r>
              <a:rPr lang="en-US" sz="3200" dirty="0">
                <a:latin typeface="Eurostile" panose="020B0504020202050204" pitchFamily="34" charset="0"/>
              </a:rPr>
              <a:t> 3 primary </a:t>
            </a:r>
            <a:r>
              <a:rPr lang="en-US" sz="3200" dirty="0" err="1">
                <a:latin typeface="Eurostile" panose="020B0504020202050204" pitchFamily="34" charset="0"/>
              </a:rPr>
              <a:t>colours</a:t>
            </a:r>
            <a:endParaRPr lang="en-US" sz="3200" dirty="0">
              <a:latin typeface="Eurostile" panose="020B0504020202050204" pitchFamily="34" charset="0"/>
            </a:endParaRPr>
          </a:p>
          <a:p>
            <a:r>
              <a:rPr lang="en-US" sz="3600" dirty="0">
                <a:latin typeface="Eurostile" panose="020B0504020202050204" pitchFamily="34" charset="0"/>
              </a:rPr>
              <a:t>Emitters combine</a:t>
            </a:r>
            <a:br>
              <a:rPr lang="en-US" sz="3600" dirty="0">
                <a:latin typeface="Eurostile" panose="020B0504020202050204" pitchFamily="34" charset="0"/>
              </a:rPr>
            </a:br>
            <a:r>
              <a:rPr lang="en-US" sz="3600" dirty="0" err="1">
                <a:latin typeface="Eurostile" panose="020B0504020202050204" pitchFamily="34" charset="0"/>
              </a:rPr>
              <a:t>colours</a:t>
            </a:r>
            <a:r>
              <a:rPr lang="en-US" sz="3600" dirty="0">
                <a:latin typeface="Eurostile" panose="020B0504020202050204" pitchFamily="34" charset="0"/>
              </a:rPr>
              <a:t> additively</a:t>
            </a:r>
          </a:p>
          <a:p>
            <a:r>
              <a:rPr lang="en-US" sz="3600" dirty="0">
                <a:latin typeface="Eurostile" panose="020B0504020202050204" pitchFamily="34" charset="0"/>
              </a:rPr>
              <a:t>Absorbers combine</a:t>
            </a:r>
            <a:br>
              <a:rPr lang="en-US" sz="3600" dirty="0">
                <a:latin typeface="Eurostile" panose="020B0504020202050204" pitchFamily="34" charset="0"/>
              </a:rPr>
            </a:br>
            <a:r>
              <a:rPr lang="en-US" sz="3600" dirty="0" err="1">
                <a:latin typeface="Eurostile" panose="020B0504020202050204" pitchFamily="34" charset="0"/>
              </a:rPr>
              <a:t>colours</a:t>
            </a:r>
            <a:r>
              <a:rPr lang="en-US" sz="3600" dirty="0">
                <a:latin typeface="Eurostile" panose="020B0504020202050204" pitchFamily="34" charset="0"/>
              </a:rPr>
              <a:t> </a:t>
            </a:r>
            <a:r>
              <a:rPr lang="en-US" sz="3600" dirty="0" err="1">
                <a:latin typeface="Eurostile" panose="020B0504020202050204" pitchFamily="34" charset="0"/>
              </a:rPr>
              <a:t>subtractively</a:t>
            </a:r>
            <a:endParaRPr lang="en-US" sz="3600" dirty="0">
              <a:latin typeface="Eurostile" panose="020B0504020202050204" pitchFamily="34" charset="0"/>
            </a:endParaRPr>
          </a:p>
          <a:p>
            <a:r>
              <a:rPr lang="en-US" sz="3600" dirty="0">
                <a:latin typeface="Eurostile" panose="020B0504020202050204" pitchFamily="34" charset="0"/>
              </a:rPr>
              <a:t>Physics</a:t>
            </a:r>
            <a:r>
              <a:rPr lang="en-US" sz="3600">
                <a:latin typeface="Eurostile" panose="020B0504020202050204" pitchFamily="34" charset="0"/>
              </a:rPr>
              <a:t>, biochemistry, </a:t>
            </a:r>
            <a:r>
              <a:rPr lang="en-US" sz="3600" dirty="0">
                <a:latin typeface="Eurostile" panose="020B0504020202050204" pitchFamily="34" charset="0"/>
              </a:rPr>
              <a:t>and</a:t>
            </a:r>
            <a:br>
              <a:rPr lang="en-US" sz="3600" dirty="0">
                <a:latin typeface="Eurostile" panose="020B0504020202050204" pitchFamily="34" charset="0"/>
              </a:rPr>
            </a:br>
            <a:r>
              <a:rPr lang="en-US" sz="3600" dirty="0">
                <a:latin typeface="Eurostile" panose="020B0504020202050204" pitchFamily="34" charset="0"/>
              </a:rPr>
              <a:t>psychology affect perception!</a:t>
            </a:r>
          </a:p>
        </p:txBody>
      </p:sp>
      <p:pic>
        <p:nvPicPr>
          <p:cNvPr id="5" name="Picture 4" descr="A diagram of a triangle&#10;&#10;Description automatically generated">
            <a:extLst>
              <a:ext uri="{FF2B5EF4-FFF2-40B4-BE49-F238E27FC236}">
                <a16:creationId xmlns:a16="http://schemas.microsoft.com/office/drawing/2014/main" id="{FA78D71C-86EE-08F6-BD21-73B3371C8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538" y="2819400"/>
            <a:ext cx="4349262" cy="4038600"/>
          </a:xfrm>
          <a:prstGeom prst="rect">
            <a:avLst/>
          </a:prstGeom>
        </p:spPr>
      </p:pic>
      <p:pic>
        <p:nvPicPr>
          <p:cNvPr id="9" name="Picture 8" descr="A circular color wheel&#10;&#10;Description automatically generated with medium confidence">
            <a:extLst>
              <a:ext uri="{FF2B5EF4-FFF2-40B4-BE49-F238E27FC236}">
                <a16:creationId xmlns:a16="http://schemas.microsoft.com/office/drawing/2014/main" id="{3C1DD5BC-0791-AAFE-E340-2CAAE5FAC0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53" y="2697284"/>
            <a:ext cx="4282831" cy="42828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888E57-1088-F180-60E6-3B1DFF8D00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7753" y="2697283"/>
            <a:ext cx="4282831" cy="42828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D90D19-52FC-98A2-B4F1-2ED95431C5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7752" y="2697282"/>
            <a:ext cx="4282831" cy="428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8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E4619-05A0-43E0-732B-4E7439B56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6011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dirty="0">
                <a:latin typeface="Eurostile" panose="020B0504020202050204" pitchFamily="34" charset="0"/>
              </a:rPr>
              <a:t>Image Credits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D6399-1346-9325-CE9A-6A0D64762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Eurostile" panose="020B0504020202050204" pitchFamily="34" charset="0"/>
              </a:rPr>
              <a:t>Solar spectrum: </a:t>
            </a:r>
            <a:r>
              <a:rPr lang="en-US" sz="3200" dirty="0">
                <a:latin typeface="Eurostile" panose="020B0504020202050204" pitchFamily="34" charset="0"/>
                <a:hlinkClick r:id="rId2"/>
              </a:rPr>
              <a:t>SORCE</a:t>
            </a:r>
            <a:endParaRPr lang="en-US" sz="3200" dirty="0">
              <a:latin typeface="Eurostile" panose="020B0504020202050204" pitchFamily="34" charset="0"/>
            </a:endParaRPr>
          </a:p>
          <a:p>
            <a:r>
              <a:rPr lang="en-US" sz="3200" dirty="0">
                <a:latin typeface="Eurostile" panose="020B0504020202050204" pitchFamily="34" charset="0"/>
              </a:rPr>
              <a:t>LED spectrum: </a:t>
            </a:r>
            <a:r>
              <a:rPr lang="en-US" sz="3200" dirty="0">
                <a:latin typeface="Eurostile" panose="020B0504020202050204" pitchFamily="34" charset="0"/>
                <a:hlinkClick r:id="rId3"/>
              </a:rPr>
              <a:t>DTU/</a:t>
            </a:r>
            <a:r>
              <a:rPr lang="en-US" sz="3200" dirty="0" err="1">
                <a:latin typeface="Eurostile" panose="020B0504020202050204" pitchFamily="34" charset="0"/>
                <a:hlinkClick r:id="rId3"/>
              </a:rPr>
              <a:t>Jost</a:t>
            </a:r>
            <a:r>
              <a:rPr lang="en-US" sz="3200" dirty="0">
                <a:latin typeface="Eurostile" panose="020B0504020202050204" pitchFamily="34" charset="0"/>
                <a:hlinkClick r:id="rId3"/>
              </a:rPr>
              <a:t> et al.</a:t>
            </a:r>
            <a:endParaRPr lang="en-US" sz="3200" dirty="0">
              <a:latin typeface="Eurostile" panose="020B0504020202050204" pitchFamily="34" charset="0"/>
            </a:endParaRPr>
          </a:p>
          <a:p>
            <a:r>
              <a:rPr lang="en-US" sz="3200" dirty="0">
                <a:latin typeface="Eurostile" panose="020B0504020202050204" pitchFamily="34" charset="0"/>
              </a:rPr>
              <a:t>Eyeball: </a:t>
            </a:r>
            <a:r>
              <a:rPr lang="en-US" sz="3200" dirty="0">
                <a:latin typeface="Eurostile" panose="020B0504020202050204" pitchFamily="34" charset="0"/>
                <a:hlinkClick r:id="rId4"/>
              </a:rPr>
              <a:t>iStock/</a:t>
            </a:r>
            <a:r>
              <a:rPr lang="en-US" sz="3200" dirty="0" err="1">
                <a:latin typeface="Eurostile" panose="020B0504020202050204" pitchFamily="34" charset="0"/>
                <a:hlinkClick r:id="rId4"/>
              </a:rPr>
              <a:t>iZonda</a:t>
            </a:r>
            <a:endParaRPr lang="en-US" sz="3200" dirty="0">
              <a:latin typeface="Eurostile" panose="020B0504020202050204" pitchFamily="34" charset="0"/>
            </a:endParaRPr>
          </a:p>
          <a:p>
            <a:r>
              <a:rPr lang="en-US" sz="3200" dirty="0">
                <a:latin typeface="Eurostile" panose="020B0504020202050204" pitchFamily="34" charset="0"/>
              </a:rPr>
              <a:t>Photoreceptors: </a:t>
            </a:r>
            <a:r>
              <a:rPr lang="en-US" sz="3200" dirty="0" err="1">
                <a:latin typeface="Eurostile" panose="020B0504020202050204" pitchFamily="34" charset="0"/>
                <a:hlinkClick r:id="rId5"/>
              </a:rPr>
              <a:t>Encyclopædia</a:t>
            </a:r>
            <a:r>
              <a:rPr lang="en-US" sz="3200" dirty="0">
                <a:latin typeface="Eurostile" panose="020B0504020202050204" pitchFamily="34" charset="0"/>
                <a:hlinkClick r:id="rId5"/>
              </a:rPr>
              <a:t> Britannica, Inc.</a:t>
            </a:r>
            <a:endParaRPr lang="en-US" sz="3200" dirty="0">
              <a:latin typeface="Eurostile" panose="020B0504020202050204" pitchFamily="34" charset="0"/>
            </a:endParaRPr>
          </a:p>
          <a:p>
            <a:r>
              <a:rPr lang="en-US" sz="3200" dirty="0">
                <a:latin typeface="Eurostile" panose="020B0504020202050204" pitchFamily="34" charset="0"/>
              </a:rPr>
              <a:t>Rhodopsin, retinal: </a:t>
            </a:r>
            <a:r>
              <a:rPr lang="en-US" sz="3200" dirty="0">
                <a:latin typeface="Eurostile" panose="020B0504020202050204" pitchFamily="34" charset="0"/>
                <a:hlinkClick r:id="rId6"/>
              </a:rPr>
              <a:t>Wikipedia/</a:t>
            </a:r>
            <a:r>
              <a:rPr lang="en-US" sz="3200" dirty="0">
                <a:latin typeface="Eurostile" panose="020B0504020202050204" pitchFamily="34" charset="0"/>
                <a:hlinkClick r:id="rId7"/>
              </a:rPr>
              <a:t>Wikimedia</a:t>
            </a:r>
            <a:endParaRPr lang="en-US" sz="3200" dirty="0">
              <a:latin typeface="Eurostile" panose="020B0504020202050204" pitchFamily="34" charset="0"/>
            </a:endParaRPr>
          </a:p>
          <a:p>
            <a:r>
              <a:rPr lang="en-US" sz="3200" dirty="0">
                <a:latin typeface="Eurostile" panose="020B0504020202050204" pitchFamily="34" charset="0"/>
              </a:rPr>
              <a:t>Visual cycle: </a:t>
            </a:r>
            <a:r>
              <a:rPr lang="en-US" sz="3200" dirty="0">
                <a:latin typeface="Eurostile" panose="020B0504020202050204" pitchFamily="34" charset="0"/>
                <a:hlinkClick r:id="rId8"/>
              </a:rPr>
              <a:t>JBC/Zhang et al.</a:t>
            </a:r>
            <a:endParaRPr lang="en-US" sz="3200" dirty="0">
              <a:latin typeface="Eurostile" panose="020B0504020202050204" pitchFamily="34" charset="0"/>
            </a:endParaRPr>
          </a:p>
          <a:p>
            <a:r>
              <a:rPr lang="en-US" sz="3200" dirty="0">
                <a:latin typeface="Eurostile" panose="020B0504020202050204" pitchFamily="34" charset="0"/>
              </a:rPr>
              <a:t>Hyperspectral image: </a:t>
            </a:r>
            <a:r>
              <a:rPr lang="en-US" sz="3200" dirty="0">
                <a:latin typeface="Eurostile" panose="020B0504020202050204" pitchFamily="34" charset="0"/>
                <a:hlinkClick r:id="rId9"/>
              </a:rPr>
              <a:t>Wikimedia</a:t>
            </a:r>
            <a:endParaRPr lang="en-US" sz="3200" dirty="0">
              <a:latin typeface="Eurostile" panose="020B0504020202050204" pitchFamily="34" charset="0"/>
            </a:endParaRPr>
          </a:p>
          <a:p>
            <a:endParaRPr lang="en-US" sz="3600" dirty="0">
              <a:latin typeface="Eurostile" panose="020B05040202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64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8DD18-B58E-59D4-7901-725CF0224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latin typeface="Eurostile" panose="020B0504020202050204" pitchFamily="34" charset="0"/>
              </a:rPr>
              <a:t>Acknowledgements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1DD96-D7C7-6FC6-9535-69127954A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25886" cy="435133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Eurostile" panose="020B0504020202050204" pitchFamily="34" charset="0"/>
              </a:rPr>
              <a:t>Special thanks to</a:t>
            </a:r>
            <a:r>
              <a:rPr lang="en-US" sz="4400" dirty="0">
                <a:effectLst>
                  <a:glow rad="50800">
                    <a:srgbClr val="92D050">
                      <a:alpha val="75000"/>
                    </a:srgbClr>
                  </a:glow>
                </a:effectLst>
                <a:latin typeface="Brush Script MT" panose="03060802040406070304" pitchFamily="66" charset="0"/>
                <a:cs typeface="Dreaming Outloud Script Pro" panose="020F0502020204030204" pitchFamily="66" charset="0"/>
              </a:rPr>
              <a:t> </a:t>
            </a:r>
          </a:p>
        </p:txBody>
      </p:sp>
      <p:sp>
        <p:nvSpPr>
          <p:cNvPr id="4" name="TextBox 3">
            <a:hlinkClick r:id="rId2"/>
            <a:extLst>
              <a:ext uri="{FF2B5EF4-FFF2-40B4-BE49-F238E27FC236}">
                <a16:creationId xmlns:a16="http://schemas.microsoft.com/office/drawing/2014/main" id="{4177CED1-F797-72EE-BE79-166D90EF3590}"/>
              </a:ext>
            </a:extLst>
          </p:cNvPr>
          <p:cNvSpPr txBox="1"/>
          <p:nvPr/>
        </p:nvSpPr>
        <p:spPr>
          <a:xfrm>
            <a:off x="4407408" y="1764792"/>
            <a:ext cx="18325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effectLst>
                  <a:glow rad="50800">
                    <a:srgbClr val="92D050">
                      <a:alpha val="75000"/>
                    </a:srgbClr>
                  </a:glow>
                </a:effectLst>
                <a:latin typeface="Brush Script MT" panose="03060802040406070304" pitchFamily="66" charset="0"/>
                <a:cs typeface="Dreaming Outloud Script Pro" panose="020F0502020204030204" pitchFamily="66" charset="0"/>
              </a:rPr>
              <a:t>Pu Chen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8624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95DCF7"/>
      </a:hlink>
      <a:folHlink>
        <a:srgbClr val="60CBF3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6527</TotalTime>
  <Words>508</Words>
  <Application>Microsoft Office PowerPoint</Application>
  <PresentationFormat>Widescreen</PresentationFormat>
  <Paragraphs>88</Paragraphs>
  <Slides>16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Brush Script MT</vt:lpstr>
      <vt:lpstr>Symbol</vt:lpstr>
      <vt:lpstr>Aptos Display</vt:lpstr>
      <vt:lpstr>Arial</vt:lpstr>
      <vt:lpstr>Eurostile</vt:lpstr>
      <vt:lpstr>Aptos</vt:lpstr>
      <vt:lpstr>Office Theme</vt:lpstr>
      <vt:lpstr>PowerPoint Presentation</vt:lpstr>
      <vt:lpstr>Outline</vt:lpstr>
      <vt:lpstr>Physical Basis of Light</vt:lpstr>
      <vt:lpstr>Physical Basis of Colour</vt:lpstr>
      <vt:lpstr>Aside: Colour Temperature</vt:lpstr>
      <vt:lpstr>Biological Perception of Light</vt:lpstr>
      <vt:lpstr>Aside: The Visual Cycle</vt:lpstr>
      <vt:lpstr>Biological Perception of Colour</vt:lpstr>
      <vt:lpstr>Representation of Colour</vt:lpstr>
      <vt:lpstr>Colour Addition</vt:lpstr>
      <vt:lpstr>Colour Addition (cont’d)</vt:lpstr>
      <vt:lpstr>Colour Subtraction</vt:lpstr>
      <vt:lpstr>Colour Subtraction (cont’d)</vt:lpstr>
      <vt:lpstr>Summary</vt:lpstr>
      <vt:lpstr>Image Credits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Teviet Creighton</dc:creator>
  <cp:lastModifiedBy>Teviet Creighton</cp:lastModifiedBy>
  <cp:revision>77</cp:revision>
  <dcterms:created xsi:type="dcterms:W3CDTF">2024-06-15T21:41:21Z</dcterms:created>
  <dcterms:modified xsi:type="dcterms:W3CDTF">2024-06-28T20:59:23Z</dcterms:modified>
</cp:coreProperties>
</file>