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29"/>
  </p:notesMasterIdLst>
  <p:sldIdLst>
    <p:sldId id="256" r:id="rId2"/>
    <p:sldId id="269" r:id="rId3"/>
    <p:sldId id="303" r:id="rId4"/>
    <p:sldId id="304" r:id="rId5"/>
    <p:sldId id="305" r:id="rId6"/>
    <p:sldId id="307" r:id="rId7"/>
    <p:sldId id="308" r:id="rId8"/>
    <p:sldId id="309" r:id="rId9"/>
    <p:sldId id="302" r:id="rId10"/>
    <p:sldId id="306" r:id="rId11"/>
    <p:sldId id="312" r:id="rId12"/>
    <p:sldId id="313" r:id="rId13"/>
    <p:sldId id="310" r:id="rId14"/>
    <p:sldId id="311" r:id="rId15"/>
    <p:sldId id="314" r:id="rId16"/>
    <p:sldId id="288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300" r:id="rId25"/>
    <p:sldId id="297" r:id="rId26"/>
    <p:sldId id="298" r:id="rId27"/>
    <p:sldId id="299" r:id="rId28"/>
  </p:sldIdLst>
  <p:sldSz cx="12192000" cy="6858000"/>
  <p:notesSz cx="6858000" cy="9144000"/>
  <p:embeddedFontLst>
    <p:embeddedFont>
      <p:font typeface="Bai Jamjuree Medium" panose="00000600000000000000" pitchFamily="2" charset="-34"/>
      <p:regular r:id="rId30"/>
      <p:italic r:id="rId31"/>
    </p:embeddedFont>
    <p:embeddedFont>
      <p:font typeface="Bai Medium 60" panose="00000600000000000000" pitchFamily="2" charset="-34"/>
      <p:regular r:id="rId32"/>
    </p:embeddedFont>
    <p:embeddedFont>
      <p:font typeface="Cambria Math" panose="02040503050406030204" pitchFamily="18" charset="0"/>
      <p:regular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  <a:srgbClr val="F2A982"/>
    <a:srgbClr val="6699FF"/>
    <a:srgbClr val="99CCFF"/>
    <a:srgbClr val="CCECFF"/>
    <a:srgbClr val="66CCFF"/>
    <a:srgbClr val="33CCFF"/>
    <a:srgbClr val="3399FF"/>
    <a:srgbClr val="FF505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" y="2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233FB-6183-4F3E-A750-2E84944C57E9}" type="datetimeFigureOut">
              <a:rPr lang="en-US" smtClean="0"/>
              <a:t>2026-06-02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02EF5-51F6-4592-A79B-8397F8C0D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7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502EF5-51F6-4592-A79B-8397F8C0DA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634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11430000" cy="9144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4">
                    <a:lumMod val="50000"/>
                  </a:schemeClr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2814"/>
            <a:ext cx="11430000" cy="4876800"/>
          </a:xfrm>
        </p:spPr>
        <p:txBody>
          <a:bodyPr/>
          <a:lstStyle>
            <a:lvl1pPr>
              <a:defRPr sz="2400"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  <a:lvl2pPr>
              <a:defRPr sz="2400"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2pPr>
            <a:lvl3pPr>
              <a:defRPr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3pPr>
            <a:lvl4pPr>
              <a:defRPr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4pPr>
            <a:lvl5pPr>
              <a:defRPr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248400"/>
            <a:ext cx="2743200" cy="457200"/>
          </a:xfrm>
        </p:spPr>
        <p:txBody>
          <a:bodyPr/>
          <a:lstStyle/>
          <a:p>
            <a:fld id="{5BA533C8-97A9-4227-8461-E478C9E254EB}" type="datetime1">
              <a:rPr lang="en-US" smtClean="0"/>
              <a:t>2026-06-02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248400"/>
            <a:ext cx="41148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800" y="6248400"/>
            <a:ext cx="2743200" cy="457200"/>
          </a:xfrm>
        </p:spPr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622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C80EA-F58D-4851-BC56-E2FA1D6851EC}" type="datetime1">
              <a:rPr lang="en-US" smtClean="0"/>
              <a:t>2026-06-02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88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11430000" cy="914400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2814"/>
            <a:ext cx="11430000" cy="4876800"/>
          </a:xfrm>
        </p:spPr>
        <p:txBody>
          <a:bodyPr>
            <a:noAutofit/>
          </a:bodyPr>
          <a:lstStyle>
            <a:lvl1pPr>
              <a:defRPr sz="3200"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  <a:lvl2pPr>
              <a:defRPr sz="2800"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2pPr>
            <a:lvl3pPr>
              <a:defRPr sz="2400"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3pPr>
            <a:lvl4pPr>
              <a:defRPr sz="2000"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4pPr>
            <a:lvl5pPr>
              <a:defRPr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6248400"/>
            <a:ext cx="2743200" cy="457200"/>
          </a:xfrm>
        </p:spPr>
        <p:txBody>
          <a:bodyPr/>
          <a:lstStyle/>
          <a:p>
            <a:fld id="{E74B49AC-8281-47A5-943D-0564B959D9E4}" type="datetime1">
              <a:rPr lang="en-US" smtClean="0"/>
              <a:t>2026-06-02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248400"/>
            <a:ext cx="41148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800" y="6248400"/>
            <a:ext cx="2743200" cy="4572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defRPr>
            </a:lvl1pPr>
          </a:lstStyle>
          <a:p>
            <a:fld id="{37057AF6-14DD-4107-B87F-95CA56E40B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59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D637D-B256-4DF4-920B-95C550EEEF92}" type="datetime1">
              <a:rPr lang="en-US" smtClean="0"/>
              <a:t>2026-06-02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65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FCC0-E0ED-4817-A644-7807CE023862}" type="datetime1">
              <a:rPr lang="en-US" smtClean="0"/>
              <a:t>2026-06-02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46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3E10-9A90-4CB9-98EC-F1F6C2334DE5}" type="datetime1">
              <a:rPr lang="en-US" smtClean="0"/>
              <a:t>2026-06-02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095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2D3EC-E55A-43BE-AE04-F70346E03D07}" type="datetime1">
              <a:rPr lang="en-US" smtClean="0"/>
              <a:t>2026-06-02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1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569B5-5535-4C63-8ADF-FE9942AEA7F4}" type="datetime1">
              <a:rPr lang="en-US" smtClean="0"/>
              <a:t>2026-06-02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46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9326-D989-4588-9CB0-C42386632DA9}" type="datetime1">
              <a:rPr lang="en-US" smtClean="0"/>
              <a:t>2026-06-02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58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5B473-FA36-4B39-8C88-EC6D9FF0FF1A}" type="datetime1">
              <a:rPr lang="en-US" smtClean="0"/>
              <a:t>2026-06-02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6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BF924-E565-42FE-8DF2-EBB5E2CCE9E8}" type="datetime1">
              <a:rPr lang="en-US" smtClean="0"/>
              <a:t>2026-06-02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58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9B50-D665-4E3A-8B03-5ACC09B22B28}" type="datetime1">
              <a:rPr lang="en-US" smtClean="0"/>
              <a:t>2026-06-02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7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FE2BCB-6A77-415A-A0DD-DC1FFF86ED12}" type="datetime1">
              <a:rPr lang="en-US" smtClean="0"/>
              <a:t>2026-06-02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057AF6-14DD-4107-B87F-95CA56E40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nderbilt.edu/lunarlabs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hyperlink" Target="https://iopscience.iop.org/collections/cqg-250609-856" TargetMode="External"/><Relationship Id="rId4" Type="http://schemas.openxmlformats.org/officeDocument/2006/relationships/hyperlink" Target="mailto:lunarlabs@vanderbilt.edu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1.png"/><Relationship Id="rId4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0.png"/><Relationship Id="rId4" Type="http://schemas.openxmlformats.org/officeDocument/2006/relationships/image" Target="../media/image18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triangle on the ground&#10;&#10;AI-generated content may be incorrect.">
            <a:extLst>
              <a:ext uri="{FF2B5EF4-FFF2-40B4-BE49-F238E27FC236}">
                <a16:creationId xmlns:a16="http://schemas.microsoft.com/office/drawing/2014/main" id="{7393316F-DA07-DF9D-27F4-74B753520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2311" cy="6908800"/>
          </a:xfrm>
          <a:prstGeom prst="rect">
            <a:avLst/>
          </a:prstGeom>
        </p:spPr>
      </p:pic>
      <p:pic>
        <p:nvPicPr>
          <p:cNvPr id="8" name="Picture 7" descr="A red line on a black background&#10;&#10;AI-generated content may be incorrect." hidden="1">
            <a:extLst>
              <a:ext uri="{FF2B5EF4-FFF2-40B4-BE49-F238E27FC236}">
                <a16:creationId xmlns:a16="http://schemas.microsoft.com/office/drawing/2014/main" id="{DE62C5E4-6508-3E45-B8DE-66AEF63A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5" y="2120473"/>
            <a:ext cx="12763505" cy="25527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7D5B09-7CA1-8852-EF60-4DCB4F92B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44532"/>
            <a:ext cx="12192000" cy="135708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Bai Jamjuree Medium" panose="00000600000000000000" pitchFamily="2" charset="-34"/>
                <a:cs typeface="Bai Jamjuree Medium" panose="00000600000000000000" pitchFamily="2" charset="-34"/>
              </a:rPr>
              <a:t>Laser Interferometer Lunar Antenna:</a:t>
            </a:r>
            <a:br>
              <a:rPr lang="en-US" sz="4800" dirty="0">
                <a:solidFill>
                  <a:schemeClr val="bg1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Bai Jamjuree Medium" panose="00000600000000000000" pitchFamily="2" charset="-34"/>
                <a:cs typeface="Bai Jamjuree Medium" panose="00000600000000000000" pitchFamily="2" charset="-34"/>
              </a:rPr>
            </a:br>
            <a:r>
              <a:rPr lang="en-US" sz="3600" dirty="0">
                <a:solidFill>
                  <a:schemeClr val="bg1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Bai Jamjuree Medium" panose="00000600000000000000" pitchFamily="2" charset="-34"/>
                <a:cs typeface="Bai Jamjuree Medium" panose="00000600000000000000" pitchFamily="2" charset="-34"/>
              </a:rPr>
              <a:t>A Sub-Hz Gravitational-Wave Detector on the Moon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EC318-8D22-B804-9D33-4DCBFE99E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511" y="3245531"/>
            <a:ext cx="11425286" cy="2528740"/>
          </a:xfrm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Teviet Creighton</a:t>
            </a:r>
          </a:p>
          <a:p>
            <a:r>
              <a:rPr lang="en-US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for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John Conklin, Philippe </a:t>
            </a:r>
            <a:r>
              <a:rPr lang="en-US" sz="2800" dirty="0" err="1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Lognonné</a:t>
            </a:r>
            <a:r>
              <a:rPr lang="en-US" sz="2800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, Karan Jani,</a:t>
            </a:r>
            <a:br>
              <a:rPr lang="en-US" sz="2800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</a:br>
            <a:r>
              <a:rPr lang="en-US" sz="2800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Mark Panning, Volker </a:t>
            </a:r>
            <a:r>
              <a:rPr lang="en-US" sz="2800" dirty="0" err="1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Quetschke</a:t>
            </a:r>
            <a:r>
              <a:rPr lang="en-US" sz="2800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, Massimiliano Razzano,</a:t>
            </a:r>
            <a:br>
              <a:rPr lang="en-US" sz="2800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</a:br>
            <a:r>
              <a:rPr lang="en-US" sz="2800" dirty="0">
                <a:solidFill>
                  <a:schemeClr val="bg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Robert Reed, James Trippe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1BEE3-D7AC-3CD8-59B1-CEBDD2602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69" y="5825071"/>
            <a:ext cx="3439049" cy="9687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45CE4E-DD9D-1AA1-6E8B-FFDE57C0A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1792" y="5212080"/>
            <a:ext cx="3950208" cy="1645920"/>
          </a:xfrm>
          <a:prstGeom prst="rect">
            <a:avLst/>
          </a:prstGeom>
        </p:spPr>
      </p:pic>
      <p:pic>
        <p:nvPicPr>
          <p:cNvPr id="12" name="Picture 11" descr="A logo of the moon&#10;&#10;AI-generated content may be incorrect.">
            <a:extLst>
              <a:ext uri="{FF2B5EF4-FFF2-40B4-BE49-F238E27FC236}">
                <a16:creationId xmlns:a16="http://schemas.microsoft.com/office/drawing/2014/main" id="{F13B2AD3-7A9A-31AA-85A8-0C0658D49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750363" cy="135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54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41D77-D3BB-9C64-BB9A-48FB35AF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D9A7B-A024-08BC-950A-5914651BD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Science</a:t>
            </a:r>
            <a:b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</a:br>
            <a:endParaRPr lang="en-US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spcBef>
                <a:spcPts val="0"/>
              </a:spcBef>
            </a:pPr>
            <a: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Mission Concept and Design</a:t>
            </a:r>
            <a:b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</a:br>
            <a:endParaRPr lang="en-US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spcBef>
                <a:spcPts val="0"/>
              </a:spcBef>
            </a:pPr>
            <a: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Why the Moon?</a:t>
            </a:r>
          </a:p>
          <a:p>
            <a:pPr lvl="1">
              <a:spcBef>
                <a:spcPts val="0"/>
              </a:spcBef>
            </a:pPr>
            <a: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Natural advantages, challenges</a:t>
            </a:r>
          </a:p>
          <a:p>
            <a:pPr lvl="1">
              <a:spcBef>
                <a:spcPts val="0"/>
              </a:spcBef>
            </a:pPr>
            <a: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Leveraging the Lunar economy</a:t>
            </a:r>
          </a:p>
          <a:p>
            <a:pPr lvl="1">
              <a:spcBef>
                <a:spcPts val="0"/>
              </a:spcBef>
            </a:pPr>
            <a:endParaRPr lang="en-US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  <a:p>
            <a:pPr>
              <a:spcBef>
                <a:spcPts val="0"/>
              </a:spcBef>
            </a:pPr>
            <a:r>
              <a:rPr lang="en-US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LILA Collaboration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AFA56-297D-8044-C719-5217AE492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20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aves1">
            <a:hlinkClick r:id="" action="ppaction://media"/>
            <a:extLst>
              <a:ext uri="{FF2B5EF4-FFF2-40B4-BE49-F238E27FC236}">
                <a16:creationId xmlns:a16="http://schemas.microsoft.com/office/drawing/2014/main" id="{41671DA0-1560-D64E-2690-FBE54537E8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81172" y="2363035"/>
            <a:ext cx="8010828" cy="44949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423435-09C4-0EA3-5597-6EBFE4250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14BCD7-5B1E-AB50-C163-D68022CB4E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2814"/>
                <a:ext cx="11430000" cy="5238786"/>
              </a:xfrm>
            </p:spPr>
            <p:txBody>
              <a:bodyPr/>
              <a:lstStyle/>
              <a:p>
                <a:r>
                  <a:rPr lang="en-US" b="1" dirty="0"/>
                  <a:t>Gravitational Waves:</a:t>
                </a:r>
                <a:r>
                  <a:rPr lang="en-US" dirty="0"/>
                  <a:t> “Ripples in fabric of spacetime”</a:t>
                </a:r>
                <a:br>
                  <a:rPr lang="en-US" dirty="0"/>
                </a:br>
                <a:r>
                  <a:rPr lang="en-US" dirty="0"/>
                  <a:t>Fluctuations in gravity from extreme</a:t>
                </a:r>
                <a:br>
                  <a:rPr lang="en-US" dirty="0"/>
                </a:br>
                <a:r>
                  <a:rPr lang="en-US" dirty="0"/>
                  <a:t>astrophysical phenomena:</a:t>
                </a:r>
              </a:p>
              <a:p>
                <a:pPr lvl="1"/>
                <a:r>
                  <a:rPr lang="en-US" dirty="0"/>
                  <a:t>Supernova explosions</a:t>
                </a:r>
              </a:p>
              <a:p>
                <a:pPr lvl="1"/>
                <a:r>
                  <a:rPr lang="en-US" dirty="0"/>
                  <a:t>Collisions of white dwarfs,</a:t>
                </a:r>
                <a:br>
                  <a:rPr lang="en-US" dirty="0"/>
                </a:br>
                <a:r>
                  <a:rPr lang="en-US" dirty="0"/>
                  <a:t>neutron stars, black holes</a:t>
                </a:r>
              </a:p>
              <a:p>
                <a:pPr lvl="1"/>
                <a:r>
                  <a:rPr lang="en-US" dirty="0"/>
                  <a:t>Supermassive black holes</a:t>
                </a:r>
              </a:p>
              <a:p>
                <a:pPr lvl="1"/>
                <a:r>
                  <a:rPr lang="en-US" dirty="0"/>
                  <a:t>Primordial Big Bang emissions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Manifest as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−20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i="1" dirty="0"/>
                  <a:t>strain</a:t>
                </a:r>
                <a:br>
                  <a:rPr lang="en-US" dirty="0"/>
                </a:br>
                <a:r>
                  <a:rPr lang="en-US" dirty="0"/>
                  <a:t>(differential length changes)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14BCD7-5B1E-AB50-C163-D68022CB4E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2814"/>
                <a:ext cx="11430000" cy="5238786"/>
              </a:xfrm>
              <a:blipFill>
                <a:blip r:embed="rId5"/>
                <a:stretch>
                  <a:fillRect l="-1227" t="-2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55287-75A1-0AD1-B979-FF69C2D51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45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65574-CA4B-6E39-0BE7-682C9E4A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F496F0-57E6-6F22-DAE5-894A62608B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Terrestrial instruments (LIGO) detect GWs from colliding stellar-mass black holes, frequencies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Future space</a:t>
                </a:r>
                <a:br>
                  <a:rPr lang="en-US" dirty="0"/>
                </a:br>
                <a:r>
                  <a:rPr lang="en-US" dirty="0"/>
                  <a:t>missions (LISA)</a:t>
                </a:r>
                <a:br>
                  <a:rPr lang="en-US" dirty="0"/>
                </a:br>
                <a:r>
                  <a:rPr lang="en-US" dirty="0"/>
                  <a:t>target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Our target:</a:t>
                </a:r>
                <a:br>
                  <a:rPr lang="en-US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F496F0-57E6-6F22-DAE5-894A62608B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27" t="-2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62371-2465-D0B4-4193-3B19C8E8B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B36D801-21FB-7F05-612B-CAE43E897D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1742" y="2068286"/>
            <a:ext cx="7539788" cy="478971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558045A-AF38-59F5-A3B3-71DA02C052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91742" y="2068286"/>
            <a:ext cx="7539788" cy="478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48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riangle on the ground&#10;&#10;AI-generated content may be incorrect.">
            <a:extLst>
              <a:ext uri="{FF2B5EF4-FFF2-40B4-BE49-F238E27FC236}">
                <a16:creationId xmlns:a16="http://schemas.microsoft.com/office/drawing/2014/main" id="{0EFE0894-44B3-B0CE-91A8-27909AC1E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2311" cy="690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552472-935A-6D49-B846-41FB3CD1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6D026-A32F-1915-AF36-29CCA6E9D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36646"/>
            <a:ext cx="3259822" cy="4870414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Astrophysics Landscape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9EF6F-D94D-20F4-8526-04FBBE90B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Revised GW Graphic_v3-Karanedit.png">
            <a:extLst>
              <a:ext uri="{FF2B5EF4-FFF2-40B4-BE49-F238E27FC236}">
                <a16:creationId xmlns:a16="http://schemas.microsoft.com/office/drawing/2014/main" id="{87E28A5F-59ED-2D6F-4BBC-2B85D37D7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897" y="3646347"/>
            <a:ext cx="10449297" cy="321165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F3A884-865C-075E-F4D1-4A36CC691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5317" y="1018030"/>
            <a:ext cx="3436690" cy="25775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3C8F4B-D7B8-FF7F-3906-614D8869BCD6}"/>
              </a:ext>
            </a:extLst>
          </p:cNvPr>
          <p:cNvSpPr txBox="1"/>
          <p:nvPr/>
        </p:nvSpPr>
        <p:spPr>
          <a:xfrm>
            <a:off x="10229850" y="3815421"/>
            <a:ext cx="16289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Primordial waves</a:t>
            </a:r>
            <a:b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emitted by Planck</a:t>
            </a:r>
            <a:b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era singularity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9B1CF92-05E2-5362-4385-65FC7F3475CF}"/>
              </a:ext>
            </a:extLst>
          </p:cNvPr>
          <p:cNvCxnSpPr/>
          <p:nvPr/>
        </p:nvCxnSpPr>
        <p:spPr>
          <a:xfrm flipV="1">
            <a:off x="10865644" y="3248025"/>
            <a:ext cx="0" cy="545306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73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8C70E-59F3-0B24-D26F-85EDA16AA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riangle on the ground&#10;&#10;AI-generated content may be incorrect.">
            <a:extLst>
              <a:ext uri="{FF2B5EF4-FFF2-40B4-BE49-F238E27FC236}">
                <a16:creationId xmlns:a16="http://schemas.microsoft.com/office/drawing/2014/main" id="{5DC38CA8-097A-3129-9C88-E5AEE727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2311" cy="690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8F1522-4A1C-0991-0BD4-DD432A926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Mission Concept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68E03E-3CB6-78F1-C803-AA79D6AC71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0999" y="1336646"/>
                <a:ext cx="11121572" cy="4870414"/>
              </a:xfrm>
            </p:spPr>
            <p:txBody>
              <a:bodyPr/>
              <a:lstStyle/>
              <a:p>
                <a:r>
                  <a:rPr lang="en-US" b="1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iLILA:</a:t>
                </a:r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Aim for early to mid 2030’s</a:t>
                </a:r>
              </a:p>
              <a:p>
                <a:pPr lvl="1"/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1km to 5km laser interferometer</a:t>
                </a:r>
              </a:p>
              <a:p>
                <a:pPr lvl="1"/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Deployed with single crewed landing</a:t>
                </a:r>
              </a:p>
              <a:p>
                <a:pPr lvl="1"/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Laser and retroreflectors anchored to Lunar surface</a:t>
                </a:r>
                <a:b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</a:br>
                <a:br>
                  <a:rPr lang="en-US" sz="1000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US" b="0" i="1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0.1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: Directly measure differential strain due to GWs</a:t>
                </a:r>
                <a:b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</a:b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r>
                      <a:rPr lang="en-US" i="1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0.1</m:t>
                    </m:r>
                    <m:r>
                      <m:rPr>
                        <m:nor/>
                      </m:rPr>
                      <a:rPr lang="en-US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: Measure Lunar deformations excited by GWs</a:t>
                </a:r>
                <a:b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</a:br>
                <a:endParaRPr lang="en-US" sz="1000" dirty="0">
                  <a:solidFill>
                    <a:schemeClr val="bg2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  <a:p>
                <a:pPr lvl="1"/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Moon acts as a resonant amplifier at its normal modes!</a:t>
                </a:r>
              </a:p>
              <a:p>
                <a:pPr>
                  <a:spcBef>
                    <a:spcPts val="2000"/>
                  </a:spcBef>
                </a:pPr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Target sensitivity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2"/>
                            </a:solidFill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2"/>
                            </a:solidFill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2"/>
                            </a:solidFill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2"/>
                            </a:solidFill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2"/>
                            </a:solidFill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2"/>
                            </a:solidFill>
                            <a:effectLst>
                              <a:outerShdw blurRad="50800" dist="38100" dir="2700000" algn="tl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−20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in strain</a:t>
                </a:r>
                <a:b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</a:br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for frequencies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0.001 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0.1 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bg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</a:rPr>
                      <m:t>Hz</m:t>
                    </m:r>
                  </m:oMath>
                </a14:m>
                <a:endParaRPr lang="en-US" dirty="0">
                  <a:solidFill>
                    <a:schemeClr val="bg2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68E03E-3CB6-78F1-C803-AA79D6AC71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999" y="1336646"/>
                <a:ext cx="11121572" cy="4870414"/>
              </a:xfrm>
              <a:blipFill>
                <a:blip r:embed="rId3"/>
                <a:stretch>
                  <a:fillRect l="-1370" t="-2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47347-2090-FBED-58B0-E4A1797F2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AF0BD8F-4D0C-5EE5-D19B-BE7DC253C090}"/>
              </a:ext>
            </a:extLst>
          </p:cNvPr>
          <p:cNvSpPr/>
          <p:nvPr/>
        </p:nvSpPr>
        <p:spPr>
          <a:xfrm>
            <a:off x="7532914" y="134163"/>
            <a:ext cx="2394857" cy="1161143"/>
          </a:xfrm>
          <a:prstGeom prst="ellipse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76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C1613-6F55-E423-274D-5BF065F31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riangle on the ground&#10;&#10;AI-generated content may be incorrect.">
            <a:extLst>
              <a:ext uri="{FF2B5EF4-FFF2-40B4-BE49-F238E27FC236}">
                <a16:creationId xmlns:a16="http://schemas.microsoft.com/office/drawing/2014/main" id="{859BBE9D-08FC-AC68-66B5-3C577DB2B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2311" cy="69088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DE35213-5DEE-5508-9C7D-A664648A8B5C}"/>
              </a:ext>
            </a:extLst>
          </p:cNvPr>
          <p:cNvSpPr/>
          <p:nvPr/>
        </p:nvSpPr>
        <p:spPr>
          <a:xfrm>
            <a:off x="625231" y="1066800"/>
            <a:ext cx="10714892" cy="5693508"/>
          </a:xfrm>
          <a:prstGeom prst="ellipse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838783-6FEA-6704-2138-38E07A58B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Mission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6E3D8-08D3-0A2E-4FA8-75F9F2439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336646"/>
            <a:ext cx="11121572" cy="4870414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LILA </a:t>
            </a:r>
            <a:r>
              <a:rPr lang="en-US" b="1" dirty="0" err="1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Obs</a:t>
            </a:r>
            <a:r>
              <a:rPr lang="en-US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+10 yr</a:t>
            </a:r>
          </a:p>
          <a:p>
            <a:pPr lvl="1"/>
            <a:r>
              <a:rPr lang="en-US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40+ km laser triangular interferometer</a:t>
            </a:r>
          </a:p>
          <a:p>
            <a:pPr lvl="1"/>
            <a:r>
              <a:rPr lang="en-US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Deployed with multiple crewed landings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A9DE3-857D-E443-4346-64A5DC0FB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741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06BAF2-4D5D-8137-49C2-B0262194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1F099-8A61-1412-BDF2-1CB4F93D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Mission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DE0C-EEE2-97E8-3B07-1B87F5913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336646"/>
            <a:ext cx="11121572" cy="4870414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LILA </a:t>
            </a:r>
            <a:r>
              <a:rPr lang="en-US" b="1" dirty="0" err="1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Obs</a:t>
            </a:r>
            <a:r>
              <a:rPr lang="en-US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+10 yr</a:t>
            </a:r>
          </a:p>
          <a:p>
            <a:pPr lvl="1"/>
            <a:r>
              <a:rPr lang="en-US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40+ km laser triangular interferometer</a:t>
            </a:r>
          </a:p>
          <a:p>
            <a:pPr lvl="1"/>
            <a:r>
              <a:rPr lang="en-US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Deployed with multiple crewed landings</a:t>
            </a:r>
          </a:p>
          <a:p>
            <a:pPr lvl="1"/>
            <a:r>
              <a:rPr lang="en-US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“Xylophone” detector with two parallel interferometers: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F40AA-9F30-A055-250C-6C53BA0C8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22ED66-F8D1-9E45-AF39-F3A135ACDE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3681047"/>
            <a:ext cx="11566332" cy="309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65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152D9-D16E-D6B9-304E-CF75C297A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BC942-DB75-90AD-4D78-2A5E3E7F9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Mission Concept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C05F4-E19D-7737-364A-3CBEB4F0D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28EBF7-3DD0-EAB9-B90E-123A3A429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853737"/>
            <a:ext cx="10179244" cy="56077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0F2239-530D-3295-A5A9-CA2E2E046DEC}"/>
              </a:ext>
            </a:extLst>
          </p:cNvPr>
          <p:cNvSpPr txBox="1"/>
          <p:nvPr/>
        </p:nvSpPr>
        <p:spPr>
          <a:xfrm>
            <a:off x="7166589" y="6119336"/>
            <a:ext cx="44694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T. Creighton, et. al, </a:t>
            </a:r>
            <a:r>
              <a:rPr lang="en-US" sz="1400" dirty="0" err="1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doi</a:t>
            </a:r>
            <a:r>
              <a:rPr lang="en-US" sz="1400" dirty="0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: 10.48550/arXiv.2508.18437.</a:t>
            </a:r>
          </a:p>
          <a:p>
            <a:r>
              <a:rPr lang="en-US" sz="1400" dirty="0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M. Panning et. al, </a:t>
            </a:r>
            <a:r>
              <a:rPr lang="en-US" sz="1400" dirty="0" err="1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doi</a:t>
            </a:r>
            <a:r>
              <a:rPr lang="en-US" sz="1400" dirty="0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: 10.48550/arXiv.2509.15452.</a:t>
            </a:r>
          </a:p>
          <a:p>
            <a:r>
              <a:rPr lang="pt-BR" sz="1400" dirty="0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J. Harms, doi: 10.1103/PhysRevLett.129.071102</a:t>
            </a:r>
            <a:endParaRPr lang="en-US" sz="1400" dirty="0">
              <a:solidFill>
                <a:schemeClr val="accent1"/>
              </a:solidFill>
              <a:latin typeface="Bai Jamjuree Medium" panose="00000600000000000000" pitchFamily="2" charset="-34"/>
              <a:cs typeface="Bai Jamjuree Medium" panose="000006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3625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C5F9-5995-3A33-153F-4DED13CEA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Moon?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C1145-B106-9D0B-DF51-455922B81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6649" y="1400175"/>
            <a:ext cx="4561675" cy="4876800"/>
          </a:xfrm>
        </p:spPr>
        <p:txBody>
          <a:bodyPr/>
          <a:lstStyle/>
          <a:p>
            <a:r>
              <a:rPr lang="en-US" dirty="0"/>
              <a:t>Seismically orders of magnitude quieter than Earth</a:t>
            </a:r>
            <a:br>
              <a:rPr lang="en-US" dirty="0"/>
            </a:br>
            <a:r>
              <a:rPr lang="en-US" sz="2400" dirty="0"/>
              <a:t>(background below Apollo seismometer sensitivity)</a:t>
            </a:r>
          </a:p>
          <a:p>
            <a:r>
              <a:rPr lang="en-US" dirty="0"/>
              <a:t>Natural vacuum 100x better than GW detectors on Earth</a:t>
            </a:r>
          </a:p>
          <a:p>
            <a:r>
              <a:rPr lang="en-US" dirty="0"/>
              <a:t>No station-keeping</a:t>
            </a:r>
            <a:br>
              <a:rPr lang="en-US" dirty="0"/>
            </a:br>
            <a:r>
              <a:rPr lang="en-US" sz="2400" dirty="0"/>
              <a:t>(compare to space antennas)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31EF8-FEDD-2F39-7D89-F31A56EC2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asted-movie.png" descr="pasted-movie.png">
            <a:extLst>
              <a:ext uri="{FF2B5EF4-FFF2-40B4-BE49-F238E27FC236}">
                <a16:creationId xmlns:a16="http://schemas.microsoft.com/office/drawing/2014/main" id="{C36DC0E8-4DD0-3ED7-7A2A-8607686B6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676" y="2043711"/>
            <a:ext cx="7074273" cy="388178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50A5B8-C910-6882-83C8-6A2A11BD52B5}"/>
              </a:ext>
            </a:extLst>
          </p:cNvPr>
          <p:cNvSpPr txBox="1"/>
          <p:nvPr/>
        </p:nvSpPr>
        <p:spPr>
          <a:xfrm>
            <a:off x="223676" y="1344929"/>
            <a:ext cx="3966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Bai Jamjuree Medium" panose="00000600000000000000" pitchFamily="2" charset="-34"/>
                <a:cs typeface="Bai Jamjuree Medium" panose="00000600000000000000" pitchFamily="2" charset="-34"/>
              </a:rPr>
              <a:t>Natural advantages:</a:t>
            </a:r>
          </a:p>
        </p:txBody>
      </p:sp>
    </p:spTree>
    <p:extLst>
      <p:ext uri="{BB962C8B-B14F-4D97-AF65-F5344CB8AC3E}">
        <p14:creationId xmlns:p14="http://schemas.microsoft.com/office/powerpoint/2010/main" val="3941602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96DFE-FBE8-309B-AD37-B9F39AA38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E7AA5-DC98-BE98-175D-B5613E23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Moon?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F0F5CF-0A08-8416-172F-7D1176F0C2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5764" y="1393195"/>
                <a:ext cx="9393374" cy="5312405"/>
              </a:xfrm>
            </p:spPr>
            <p:txBody>
              <a:bodyPr/>
              <a:lstStyle/>
              <a:p>
                <a:r>
                  <a:rPr lang="en-US" dirty="0"/>
                  <a:t>Temperature variations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−130°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0°</m:t>
                    </m:r>
                    <m:r>
                      <m:rPr>
                        <m:nor/>
                      </m:rPr>
                      <a:rPr lang="en-US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Sunshades and thermal enclosure</a:t>
                </a:r>
              </a:p>
              <a:p>
                <a:pPr>
                  <a:spcBef>
                    <a:spcPts val="2000"/>
                  </a:spcBef>
                </a:pPr>
                <a:r>
                  <a:rPr lang="en-US" dirty="0"/>
                  <a:t>Power for night operations</a:t>
                </a:r>
              </a:p>
              <a:p>
                <a:pPr lvl="1"/>
                <a:r>
                  <a:rPr lang="en-US" dirty="0"/>
                  <a:t>Batteries, isotope power supplies, nuclear reactors</a:t>
                </a:r>
              </a:p>
              <a:p>
                <a:pPr>
                  <a:spcBef>
                    <a:spcPts val="2000"/>
                  </a:spcBef>
                </a:pPr>
                <a:r>
                  <a:rPr lang="en-US" dirty="0"/>
                  <a:t>Radiation hazard for long-term operations</a:t>
                </a:r>
              </a:p>
              <a:p>
                <a:pPr lvl="1"/>
                <a:r>
                  <a:rPr lang="en-US" dirty="0"/>
                  <a:t>Radiation hardening, replaceable components</a:t>
                </a:r>
              </a:p>
              <a:p>
                <a:pPr>
                  <a:spcBef>
                    <a:spcPts val="2000"/>
                  </a:spcBef>
                </a:pPr>
                <a:r>
                  <a:rPr lang="en-US" dirty="0"/>
                  <a:t>Seismic background is the big unknown</a:t>
                </a:r>
              </a:p>
              <a:p>
                <a:pPr lvl="1"/>
                <a:r>
                  <a:rPr lang="en-US" dirty="0"/>
                  <a:t>Await results from </a:t>
                </a:r>
                <a:r>
                  <a:rPr lang="en-US" dirty="0" err="1"/>
                  <a:t>Farside</a:t>
                </a:r>
                <a:r>
                  <a:rPr lang="en-US" dirty="0"/>
                  <a:t> Seismic Suite (FSS)</a:t>
                </a:r>
              </a:p>
              <a:p>
                <a:pPr lvl="1"/>
                <a:r>
                  <a:rPr lang="en-US" dirty="0"/>
                  <a:t>If it exceeds other noise sources, that makes LILA</a:t>
                </a:r>
                <a:br>
                  <a:rPr lang="en-US" dirty="0"/>
                </a:br>
                <a:r>
                  <a:rPr lang="en-US" dirty="0"/>
                  <a:t>an </a:t>
                </a:r>
                <a:r>
                  <a:rPr lang="en-US" b="1" u="sng" dirty="0">
                    <a:solidFill>
                      <a:schemeClr val="accent1"/>
                    </a:solidFill>
                  </a:rPr>
                  <a:t>ultra-precise probe of Lunar interior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F0F5CF-0A08-8416-172F-7D1176F0C2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5764" y="1393195"/>
                <a:ext cx="9393374" cy="5312405"/>
              </a:xfrm>
              <a:blipFill>
                <a:blip r:embed="rId2"/>
                <a:stretch>
                  <a:fillRect l="-1493" t="-2411" r="-454" b="-1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EC07E-BC29-C068-D25E-37E272AC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A74D23-628C-1A9D-488D-0F875E44EB4E}"/>
              </a:ext>
            </a:extLst>
          </p:cNvPr>
          <p:cNvSpPr txBox="1"/>
          <p:nvPr/>
        </p:nvSpPr>
        <p:spPr>
          <a:xfrm>
            <a:off x="223676" y="1344929"/>
            <a:ext cx="2369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Bai Jamjuree Medium" panose="00000600000000000000" pitchFamily="2" charset="-34"/>
                <a:cs typeface="Bai Jamjuree Medium" panose="00000600000000000000" pitchFamily="2" charset="-34"/>
              </a:rPr>
              <a:t>Challenges: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9DFD5D-4D05-2C5E-6C44-7AF6866EF731}"/>
              </a:ext>
            </a:extLst>
          </p:cNvPr>
          <p:cNvSpPr txBox="1"/>
          <p:nvPr/>
        </p:nvSpPr>
        <p:spPr>
          <a:xfrm>
            <a:off x="654883" y="1997839"/>
            <a:ext cx="1507144" cy="28623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>
                <a:rot lat="0" lon="0" rev="19800000"/>
              </a:lightRig>
            </a:scene3d>
            <a:sp3d prstMaterial="translucentPowder">
              <a:bevelT/>
              <a:extrusionClr>
                <a:schemeClr val="tx1"/>
              </a:extrusionClr>
            </a:sp3d>
          </a:bodyPr>
          <a:lstStyle/>
          <a:p>
            <a:pPr algn="l"/>
            <a:r>
              <a:rPr lang="en-US" sz="18000" dirty="0">
                <a:solidFill>
                  <a:schemeClr val="accent1"/>
                </a:solidFill>
                <a:effectLst>
                  <a:outerShdw blurRad="50800" dist="38100" dir="1800000" sx="97000" sy="97000" algn="ctr" rotWithShape="0">
                    <a:schemeClr val="tx2">
                      <a:lumMod val="25000"/>
                      <a:lumOff val="75000"/>
                    </a:schemeClr>
                  </a:outerShdw>
                </a:effectLst>
                <a:latin typeface="Bai Jamjuree Medium" panose="00000600000000000000" pitchFamily="2" charset="-34"/>
                <a:cs typeface="Bai Jamjuree Medium" panose="00000600000000000000" pitchFamily="2" charset="-34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2409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F52FA-D5EF-9604-E89D-6D203D176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58D43-F591-917C-7CB9-65103FE18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Moon?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803F0-0A77-8FA7-F488-C43B0A50A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675" y="2207833"/>
            <a:ext cx="11429999" cy="4497767"/>
          </a:xfrm>
        </p:spPr>
        <p:txBody>
          <a:bodyPr/>
          <a:lstStyle/>
          <a:p>
            <a:r>
              <a:rPr lang="en-US" dirty="0"/>
              <a:t>Employs humans for deployment and commissioning</a:t>
            </a:r>
          </a:p>
          <a:p>
            <a:r>
              <a:rPr lang="en-US" dirty="0"/>
              <a:t>Modular design allows for human servicing and repair</a:t>
            </a:r>
          </a:p>
          <a:p>
            <a:r>
              <a:rPr lang="en-US" dirty="0"/>
              <a:t>Comms, power, etc. benefit from other Lunar infrastructure and R&amp;D</a:t>
            </a:r>
          </a:p>
          <a:p>
            <a:r>
              <a:rPr lang="en-US" dirty="0"/>
              <a:t>Concept is </a:t>
            </a:r>
            <a:r>
              <a:rPr lang="en-US" b="1" i="1" dirty="0"/>
              <a:t>site-agnostic:</a:t>
            </a:r>
          </a:p>
          <a:p>
            <a:pPr lvl="1"/>
            <a:r>
              <a:rPr lang="en-US" dirty="0"/>
              <a:t>Benefits from human presence for deployment, servicing</a:t>
            </a:r>
            <a:br>
              <a:rPr lang="en-US" dirty="0"/>
            </a:br>
            <a:r>
              <a:rPr lang="en-US" dirty="0"/>
              <a:t>(but not too close!)</a:t>
            </a:r>
          </a:p>
          <a:p>
            <a:pPr lvl="1"/>
            <a:r>
              <a:rPr lang="en-US" dirty="0"/>
              <a:t>Does not tie up prime Lunar real estate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42D56-7EE5-8DEF-352A-1DCDA6FD4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7F9AA1-E13A-8D63-0CA4-C94E4DD3AC6A}"/>
              </a:ext>
            </a:extLst>
          </p:cNvPr>
          <p:cNvSpPr txBox="1"/>
          <p:nvPr/>
        </p:nvSpPr>
        <p:spPr>
          <a:xfrm>
            <a:off x="223676" y="1344929"/>
            <a:ext cx="6107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Bai Jamjuree Medium" panose="00000600000000000000" pitchFamily="2" charset="-34"/>
                <a:cs typeface="Bai Jamjuree Medium" panose="00000600000000000000" pitchFamily="2" charset="-34"/>
              </a:rPr>
              <a:t>Leveraging the Lunar Economy:</a:t>
            </a:r>
          </a:p>
        </p:txBody>
      </p:sp>
    </p:spTree>
    <p:extLst>
      <p:ext uri="{BB962C8B-B14F-4D97-AF65-F5344CB8AC3E}">
        <p14:creationId xmlns:p14="http://schemas.microsoft.com/office/powerpoint/2010/main" val="278511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3295D-3B84-1F03-53FB-6CB2350B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LILA Collaboration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86F3F-9862-A284-C0CC-5B817D8C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6748BE9-D689-9568-42EB-A31E05293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55" y="1566398"/>
            <a:ext cx="9476890" cy="51216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D9018C-1555-E55F-2317-8E3C29F37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55" y="152400"/>
            <a:ext cx="1587902" cy="103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20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AF12C-4690-9876-5928-827A1C678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896D8-1A00-8514-B915-939AC39C9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LILA Collaboration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EF488-F03D-B169-BA92-FD10FAECD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AFFC91A-3E52-1519-FA98-2FFFF2601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55" y="152400"/>
            <a:ext cx="1587902" cy="103044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8989F5-2059-5150-947D-3A04B2696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58" y="1343074"/>
            <a:ext cx="7130142" cy="5310094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A new discovery class mission</a:t>
            </a:r>
            <a:br>
              <a:rPr lang="en-US" b="1" dirty="0"/>
            </a:br>
            <a:r>
              <a:rPr lang="en-US" b="1" dirty="0"/>
              <a:t>for astrophysics and geoscience</a:t>
            </a:r>
          </a:p>
          <a:p>
            <a:pPr marL="0" indent="0" algn="ctr">
              <a:spcBef>
                <a:spcPts val="3000"/>
              </a:spcBef>
              <a:buNone/>
            </a:pPr>
            <a:r>
              <a:rPr lang="en-US" dirty="0"/>
              <a:t>Learn more:</a:t>
            </a:r>
            <a:br>
              <a:rPr lang="en-US" dirty="0"/>
            </a:br>
            <a:r>
              <a:rPr lang="en-US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vanderbilt.edu/</a:t>
            </a:r>
            <a:r>
              <a:rPr lang="en-US" dirty="0" err="1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lunarlabs</a:t>
            </a:r>
            <a:endParaRPr lang="en-US" dirty="0">
              <a:solidFill>
                <a:schemeClr val="accent1"/>
              </a:solidFill>
            </a:endParaRPr>
          </a:p>
          <a:p>
            <a:pPr marL="0" indent="0" algn="ctr">
              <a:spcBef>
                <a:spcPts val="3000"/>
              </a:spcBef>
              <a:buNone/>
            </a:pPr>
            <a:r>
              <a:rPr lang="en-US" dirty="0"/>
              <a:t>Reach out:</a:t>
            </a:r>
            <a:br>
              <a:rPr lang="en-US" dirty="0"/>
            </a:br>
            <a:r>
              <a:rPr lang="en-US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lunarlabs@vanderbilt.edu</a:t>
            </a:r>
            <a:endParaRPr lang="en-US" dirty="0">
              <a:solidFill>
                <a:schemeClr val="accent1"/>
              </a:solidFill>
            </a:endParaRPr>
          </a:p>
          <a:p>
            <a:pPr marL="0" indent="0" algn="ctr">
              <a:spcBef>
                <a:spcPts val="3000"/>
              </a:spcBef>
              <a:buNone/>
            </a:pPr>
            <a:r>
              <a:rPr lang="en-US" dirty="0"/>
              <a:t>CQG Focus Edition on Lunar GW:</a:t>
            </a:r>
            <a:br>
              <a:rPr lang="en-US" dirty="0"/>
            </a:br>
            <a:r>
              <a:rPr lang="en-US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https://iopscience.iop.org/</a:t>
            </a:r>
            <a:br>
              <a:rPr lang="en-US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collections/cqg-250609-856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Screenshot 2023-10-01 at 9.59.33 PM.png" descr="Screenshot 2023-10-01 at 9.59.33 PM.png">
            <a:extLst>
              <a:ext uri="{FF2B5EF4-FFF2-40B4-BE49-F238E27FC236}">
                <a16:creationId xmlns:a16="http://schemas.microsoft.com/office/drawing/2014/main" id="{8F092B3D-CC56-0518-D4CF-EC26857AFF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155" y="1343075"/>
            <a:ext cx="4080214" cy="5310094"/>
          </a:xfrm>
          <a:prstGeom prst="rect">
            <a:avLst/>
          </a:prstGeom>
          <a:ln w="25400">
            <a:solidFill>
              <a:schemeClr val="accent2">
                <a:lumOff val="19803"/>
              </a:schemeClr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01603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4B506-0AF4-894D-1D13-D3D0FA4F8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711938"/>
            <a:ext cx="11430000" cy="3377676"/>
          </a:xfrm>
        </p:spPr>
        <p:txBody>
          <a:bodyPr/>
          <a:lstStyle/>
          <a:p>
            <a:pPr marL="0" indent="0" algn="ctr">
              <a:buNone/>
            </a:pPr>
            <a:r>
              <a:rPr lang="en-US" sz="7200" dirty="0">
                <a:solidFill>
                  <a:schemeClr val="accent1"/>
                </a:solidFill>
              </a:rPr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D4BB3-DC49-EC61-6608-6C496171C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31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89A7-5A5E-3D3E-EC56-3DCCDF90B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Noise 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535894-CDB9-A71A-89AA-81F7586949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Seismic Noise:</a:t>
                </a:r>
                <a:r>
                  <a:rPr lang="en-US" dirty="0"/>
                  <a:t> the great unknown</a:t>
                </a:r>
              </a:p>
              <a:p>
                <a:pPr lvl="1"/>
                <a:r>
                  <a:rPr lang="en-US" dirty="0"/>
                  <a:t>Much weaker than Earth</a:t>
                </a:r>
              </a:p>
              <a:p>
                <a:pPr lvl="1"/>
                <a:r>
                  <a:rPr lang="en-US" dirty="0"/>
                  <a:t>Apollo seismometers detected transient events, no background</a:t>
                </a:r>
              </a:p>
              <a:p>
                <a:pPr lvl="1"/>
                <a:r>
                  <a:rPr lang="en-US" dirty="0"/>
                  <a:t>Models based on micrometeor impacts or deep moonquakes are difficult to extrapolate to low-frequency regime.</a:t>
                </a:r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/>
                  <a:t> Detailed estimates and mitigation schemes await further </a:t>
                </a:r>
                <a:br>
                  <a:rPr lang="en-US" dirty="0"/>
                </a:br>
                <a:r>
                  <a:rPr lang="en-US" dirty="0"/>
                  <a:t>    data (e.g. Lunar </a:t>
                </a:r>
                <a:r>
                  <a:rPr lang="en-US" dirty="0" err="1"/>
                  <a:t>Farside</a:t>
                </a:r>
                <a:r>
                  <a:rPr lang="en-US" dirty="0"/>
                  <a:t> Seismic Suite mission, </a:t>
                </a:r>
                <a:r>
                  <a:rPr lang="en-US" dirty="0">
                    <a:solidFill>
                      <a:srgbClr val="156082"/>
                    </a:solidFill>
                  </a:rPr>
                  <a:t>FSS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535894-CDB9-A71A-89AA-81F7586949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7" t="-2625" r="-2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13FF8-0C64-FFD7-D7F7-EB265758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38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3EB197-07C5-2AB7-3421-FA32D0D73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22928"/>
            <a:ext cx="6092190" cy="48350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BE522E-3B5D-38EE-0616-327AD8DFC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Noise 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F10CEB-F2F2-511D-2198-5C09F37982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Thermal Noise:</a:t>
                </a:r>
              </a:p>
              <a:p>
                <a:pPr lvl="1"/>
                <a:r>
                  <a:rPr lang="en-US" dirty="0"/>
                  <a:t>Optics are not suspended; dominant position noise is Brownian noise of optical elements.</a:t>
                </a:r>
              </a:p>
              <a:p>
                <a:pPr lvl="1"/>
                <a:r>
                  <a:rPr lang="en-US" dirty="0"/>
                  <a:t>State of art (LIGO </a:t>
                </a:r>
                <a:r>
                  <a:rPr lang="en-US" dirty="0" err="1"/>
                  <a:t>modecleaner</a:t>
                </a:r>
                <a:r>
                  <a:rPr lang="en-US" dirty="0"/>
                  <a:t>):</a:t>
                </a:r>
              </a:p>
              <a:p>
                <a:pPr marL="457200" lvl="1" indent="0">
                  <a:buNone/>
                </a:pPr>
                <a:r>
                  <a:rPr lang="en-US" b="0" dirty="0"/>
                  <a:t>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=2.5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−16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Hz</m:t>
                        </m:r>
                      </m:e>
                    </m:ra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K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Hz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−1/2</m:t>
                        </m:r>
                      </m:sup>
                    </m:sSup>
                  </m:oMath>
                </a14:m>
                <a:r>
                  <a:rPr lang="en-US" dirty="0"/>
                  <a:t>   (piezo actuators)</a:t>
                </a:r>
              </a:p>
              <a:p>
                <a:pPr marL="457200" lvl="1" indent="0">
                  <a:buNone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3.5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17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Hz</m:t>
                        </m:r>
                      </m:e>
                    </m:rad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K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Hz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</m:t>
                        </m:r>
                      </m:sup>
                    </m:sSup>
                  </m:oMath>
                </a14:m>
                <a:r>
                  <a:rPr lang="en-US" dirty="0"/>
                  <a:t>   (coatings)</a:t>
                </a:r>
              </a:p>
              <a:p>
                <a:pPr lvl="1">
                  <a:spcBef>
                    <a:spcPts val="1500"/>
                  </a:spcBef>
                </a:pPr>
                <a:r>
                  <a:rPr lang="en-US" dirty="0"/>
                  <a:t>Many reasons to avoid </a:t>
                </a:r>
                <a:r>
                  <a:rPr lang="en-US" dirty="0" err="1"/>
                  <a:t>piezos</a:t>
                </a:r>
                <a:r>
                  <a:rPr lang="en-US" dirty="0"/>
                  <a:t> in space;</a:t>
                </a:r>
                <a:br>
                  <a:rPr lang="en-US" dirty="0"/>
                </a:br>
                <a:r>
                  <a:rPr lang="en-US" dirty="0"/>
                  <a:t>plan to use electro-optic modulators (stiffer than </a:t>
                </a:r>
                <a:r>
                  <a:rPr lang="en-US" dirty="0" err="1"/>
                  <a:t>piezos</a:t>
                </a:r>
                <a:r>
                  <a:rPr lang="en-US" dirty="0"/>
                  <a:t>)</a:t>
                </a:r>
                <a:br>
                  <a:rPr lang="en-US" dirty="0"/>
                </a:br>
                <a:r>
                  <a:rPr lang="en-US" dirty="0"/>
                  <a:t>for wavefront shaping and beam steering.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few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−17</m:t>
                        </m:r>
                      </m:sup>
                    </m:sSup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Hz</m:t>
                        </m:r>
                      </m:e>
                    </m:ra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Hz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−1/2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F10CEB-F2F2-511D-2198-5C09F37982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27" t="-2625" r="-907" b="-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C7EA9-39C5-0964-A8C2-8775C0937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DE504-4C63-A317-9BBC-63A7002AEABD}"/>
              </a:ext>
            </a:extLst>
          </p:cNvPr>
          <p:cNvSpPr txBox="1"/>
          <p:nvPr/>
        </p:nvSpPr>
        <p:spPr>
          <a:xfrm>
            <a:off x="1067072" y="2905780"/>
            <a:ext cx="4342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Bai Jamjuree Medium" panose="00000600000000000000" pitchFamily="2" charset="-34"/>
                <a:cs typeface="Bai Jamjuree Medium" panose="00000600000000000000" pitchFamily="2" charset="-34"/>
              </a:rPr>
              <a:t>Koji Arai, LIGO-G1800149</a:t>
            </a:r>
          </a:p>
        </p:txBody>
      </p:sp>
    </p:spTree>
    <p:extLst>
      <p:ext uri="{BB962C8B-B14F-4D97-AF65-F5344CB8AC3E}">
        <p14:creationId xmlns:p14="http://schemas.microsoft.com/office/powerpoint/2010/main" val="65767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6E6C5-D867-3913-0333-49EEB8E3B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Noise 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56AB90-9F62-CF4D-6EC1-1D19E4895F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Shot noise:</a:t>
                </a:r>
                <a:r>
                  <a:rPr lang="en-US" dirty="0"/>
                  <a:t>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ra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ℏ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𝜋𝜂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ra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=1.0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−16</m:t>
                        </m:r>
                      </m:sup>
                    </m:sSup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Hz</m:t>
                        </m:r>
                      </m:e>
                    </m:rad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𝜂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mW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−1/2</m:t>
                        </m:r>
                      </m:sup>
                    </m:sSup>
                  </m:oMath>
                </a14:m>
                <a:endParaRPr lang="en-US" sz="2800" dirty="0"/>
              </a:p>
              <a:p>
                <a:pPr marL="457200" lvl="1" indent="0">
                  <a:spcBef>
                    <a:spcPts val="1000"/>
                  </a:spcBef>
                  <a:buNone/>
                </a:pPr>
                <a:r>
                  <a:rPr lang="en-US" dirty="0"/>
                  <a:t>  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=1064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nm</m:t>
                    </m:r>
                  </m:oMath>
                </a14:m>
                <a:r>
                  <a:rPr lang="en-US" dirty="0"/>
                  <a:t> is laser wavelength,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laser power,</a:t>
                </a:r>
                <a:br>
                  <a:rPr lang="en-US" dirty="0"/>
                </a:b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dirty="0"/>
                  <a:t> is fraction of photons captured by photoreceptor</a:t>
                </a:r>
              </a:p>
              <a:p>
                <a:pPr lvl="1">
                  <a:spcBef>
                    <a:spcPts val="1000"/>
                  </a:spcBef>
                </a:pPr>
                <a:r>
                  <a:rPr lang="en-US" dirty="0"/>
                  <a:t>Without high-finesse cavities,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limited by photoreceptor; 100 to 500 </a:t>
                </a:r>
                <a:r>
                  <a:rPr lang="en-US" dirty="0" err="1"/>
                  <a:t>mW</a:t>
                </a:r>
                <a:r>
                  <a:rPr lang="en-US" dirty="0"/>
                  <a:t> is reasonable-to-optimistic estimate.</a:t>
                </a:r>
              </a:p>
              <a:p>
                <a:r>
                  <a:rPr lang="en-US" dirty="0"/>
                  <a:t>Other quantum noise (e.g. radiation pressure noise) can be neglected for unsuspended optics.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56AB90-9F62-CF4D-6EC1-1D19E4895F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DDAF7-0799-1EAF-D850-52542338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9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FB7F8D-DCFE-D9CB-8A24-BF86A9337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72755"/>
            <a:ext cx="4084323" cy="2756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705DA-7B09-7D4F-FC5B-3624D6CF4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Noise 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51E1-6CF3-4ADF-FFA3-40D3BF011A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b="1" dirty="0"/>
                  <a:t>Dust:    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ra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−18</m:t>
                        </m:r>
                      </m:sup>
                    </m:sSup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Hz</m:t>
                        </m:r>
                      </m:e>
                    </m:rad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𝐿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km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3×</m:t>
                                </m:r>
                                <m:sSup>
                                  <m:s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1/2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0.7 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μm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/>
                  <a:t>   </a:t>
                </a:r>
                <a:br>
                  <a:rPr lang="en-US" sz="2800" dirty="0"/>
                </a:br>
                <a:r>
                  <a:rPr lang="en-US" sz="2800" dirty="0"/>
                  <a:t>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300 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−1/2</m:t>
                        </m:r>
                      </m:sup>
                    </m:sSup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cm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−1/2</m:t>
                        </m:r>
                      </m:sup>
                    </m:sSup>
                  </m:oMath>
                </a14:m>
                <a:endParaRPr lang="en-US" sz="2800" b="0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dirty="0"/>
                  <a:t>                                       </a:t>
                </a:r>
                <a:r>
                  <a:rPr lang="en-US" sz="2800" dirty="0"/>
                  <a:t>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800" dirty="0"/>
                  <a:t> are particle number density,</a:t>
                </a:r>
                <a:br>
                  <a:rPr lang="en-US" sz="2800" dirty="0"/>
                </a:br>
                <a:r>
                  <a:rPr lang="en-US" sz="2800" dirty="0"/>
                  <a:t>                                             diameter, speed;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/>
                  <a:t> is beam width.</a:t>
                </a:r>
              </a:p>
              <a:p>
                <a:pPr>
                  <a:spcBef>
                    <a:spcPts val="500"/>
                  </a:spcBef>
                </a:pPr>
                <a:endParaRPr lang="en-US" sz="2800" dirty="0"/>
              </a:p>
              <a:p>
                <a:pPr>
                  <a:spcBef>
                    <a:spcPts val="500"/>
                  </a:spcBef>
                </a:pPr>
                <a:endParaRPr lang="en-US" sz="2800" dirty="0"/>
              </a:p>
              <a:p>
                <a:pPr>
                  <a:spcBef>
                    <a:spcPts val="500"/>
                  </a:spcBef>
                </a:pPr>
                <a:endParaRPr lang="en-US" sz="2800" dirty="0"/>
              </a:p>
              <a:p>
                <a:r>
                  <a:rPr lang="en-US" b="1" dirty="0"/>
                  <a:t>Newtonian noise:</a:t>
                </a:r>
                <a:r>
                  <a:rPr lang="en-US" dirty="0"/>
                  <a:t> due to near-field gravity fluctuations.</a:t>
                </a:r>
              </a:p>
              <a:p>
                <a:pPr lvl="1"/>
                <a:r>
                  <a:rPr lang="en-US" dirty="0"/>
                  <a:t>Not yet modeled in detail; expect to be less than seismic.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51E1-6CF3-4ADF-FFA3-40D3BF011A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27" r="-267" b="-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5793B-8FD2-0CD1-52A0-ACCA03DA8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3F132D-55AB-CD9E-2632-BE1925D80BE4}"/>
                  </a:ext>
                </a:extLst>
              </p:cNvPr>
              <p:cNvSpPr txBox="1"/>
              <p:nvPr/>
            </p:nvSpPr>
            <p:spPr>
              <a:xfrm>
                <a:off x="4465323" y="3804489"/>
                <a:ext cx="6531788" cy="1383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en-US" sz="2800" dirty="0"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∙ LADEE mission: estimates for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800" dirty="0"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800" dirty="0"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.</a:t>
                </a:r>
                <a:br>
                  <a:rPr lang="en-US" sz="2800" dirty="0"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</a:br>
                <a:r>
                  <a:rPr lang="en-US" sz="2800" dirty="0"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  </a:t>
                </a:r>
                <a:r>
                  <a:rPr lang="en-US" sz="2800" dirty="0" err="1">
                    <a:solidFill>
                      <a:schemeClr val="accent1"/>
                    </a:solidFill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Horányi</a:t>
                </a:r>
                <a:r>
                  <a:rPr lang="en-US" sz="2800" dirty="0">
                    <a:solidFill>
                      <a:schemeClr val="accent1"/>
                    </a:solidFill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 et al. </a:t>
                </a:r>
                <a:r>
                  <a:rPr lang="en-US" sz="2800" i="1" dirty="0">
                    <a:solidFill>
                      <a:schemeClr val="accent1"/>
                    </a:solidFill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Nature</a:t>
                </a:r>
                <a:r>
                  <a:rPr lang="en-US" sz="2800" dirty="0">
                    <a:solidFill>
                      <a:schemeClr val="accent1"/>
                    </a:solidFill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 </a:t>
                </a:r>
                <a:r>
                  <a:rPr lang="en-US" sz="2800" b="1" dirty="0">
                    <a:solidFill>
                      <a:schemeClr val="accent1"/>
                    </a:solidFill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522</a:t>
                </a:r>
                <a:r>
                  <a:rPr lang="en-US" sz="2800" dirty="0">
                    <a:solidFill>
                      <a:schemeClr val="accent1"/>
                    </a:solidFill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, 324 (2015)</a:t>
                </a:r>
                <a:endParaRPr lang="en-US" sz="2800" dirty="0"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Bai Jamjuree Medium" panose="00000600000000000000" pitchFamily="2" charset="-34"/>
                      </a:rPr>
                      <m:t>⇒</m:t>
                    </m:r>
                  </m:oMath>
                </a14:m>
                <a:r>
                  <a:rPr lang="en-US" sz="2800" dirty="0">
                    <a:latin typeface="Bai Jamjuree Medium" panose="00000600000000000000" pitchFamily="2" charset="-34"/>
                    <a:cs typeface="Bai Jamjuree Medium" panose="00000600000000000000" pitchFamily="2" charset="-34"/>
                  </a:rPr>
                  <a:t> Dust noise should be negligible.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3F132D-55AB-CD9E-2632-BE1925D80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23" y="3804489"/>
                <a:ext cx="6531788" cy="1383969"/>
              </a:xfrm>
              <a:prstGeom prst="rect">
                <a:avLst/>
              </a:prstGeom>
              <a:blipFill>
                <a:blip r:embed="rId4"/>
                <a:stretch>
                  <a:fillRect l="-1961" t="-7489" r="-840" b="-1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49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EA955-60AD-8BA0-9CF3-CD1059C6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Noise 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478C1-6BA6-CE9E-95EA-3CE952E0A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F091FAC-0029-BFF9-E2ED-9434FD6EAA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466326" y="1066800"/>
            <a:ext cx="7259347" cy="55573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51E001-1E75-7859-297D-3B7DD7C8A8E6}"/>
                  </a:ext>
                </a:extLst>
              </p:cNvPr>
              <p:cNvSpPr txBox="1"/>
              <p:nvPr/>
            </p:nvSpPr>
            <p:spPr>
              <a:xfrm>
                <a:off x="5793314" y="6248400"/>
                <a:ext cx="9648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Hz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51E001-1E75-7859-297D-3B7DD7C8A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314" y="6248400"/>
                <a:ext cx="964880" cy="369332"/>
              </a:xfrm>
              <a:prstGeom prst="rect">
                <a:avLst/>
              </a:prstGeom>
              <a:blipFill>
                <a:blip r:embed="rId4"/>
                <a:stretch>
                  <a:fillRect l="-8176" r="-8805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EC8C8A5-5C3D-D9D4-94D4-788DC76B3CD3}"/>
                  </a:ext>
                </a:extLst>
              </p:cNvPr>
              <p:cNvSpPr txBox="1"/>
              <p:nvPr/>
            </p:nvSpPr>
            <p:spPr>
              <a:xfrm rot="-5400000">
                <a:off x="1212762" y="3327073"/>
                <a:ext cx="2507128" cy="557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Bai Jamjuree Medium" panose="00000600000000000000" pitchFamily="2" charset="-34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  <m:t>𝑓</m:t>
                              </m:r>
                            </m:e>
                          </m:d>
                        </m:e>
                      </m:rad>
                      <m: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 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Bai Jamjuree Medium" panose="00000600000000000000" pitchFamily="2" charset="-3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cs typeface="Bai Jamjuree Medium" panose="00000600000000000000" pitchFamily="2" charset="-34"/>
                            </a:rPr>
                            <m:t>m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Bai Jamjuree Medium" panose="00000600000000000000" pitchFamily="2" charset="-34"/>
                            </a:rPr>
                            <m:t>/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  <m:t>Hz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2400" dirty="0"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EC8C8A5-5C3D-D9D4-94D4-788DC76B3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-5400000">
                <a:off x="1212762" y="3327073"/>
                <a:ext cx="2507128" cy="5577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100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5A3E7-F74E-74EB-551C-D4DF81FA7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and Instrumental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4068F3-998A-F19A-197A-E912A0BABD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31668"/>
                <a:ext cx="11430000" cy="4876800"/>
              </a:xfrm>
            </p:spPr>
            <p:txBody>
              <a:bodyPr/>
              <a:lstStyle/>
              <a:p>
                <a:r>
                  <a:rPr lang="en-US" dirty="0"/>
                  <a:t>Moon acts as a mechanical resonator excited by GWs.</a:t>
                </a:r>
              </a:p>
              <a:p>
                <a:pPr lvl="1"/>
                <a:r>
                  <a:rPr lang="en-US"/>
                  <a:t>Characterized by </a:t>
                </a:r>
                <a:r>
                  <a:rPr lang="en-US" i="1" dirty="0"/>
                  <a:t>effective </a:t>
                </a:r>
                <a:r>
                  <a:rPr lang="en-US" i="1" dirty="0" err="1"/>
                  <a:t>lengthscale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</m:oMath>
                </a14:m>
                <a:r>
                  <a:rPr lang="en-US" dirty="0"/>
                  <a:t> of GW interaction and </a:t>
                </a:r>
                <a:r>
                  <a:rPr lang="en-US" i="1" dirty="0"/>
                  <a:t>quality factor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of excited Lunar mode.</a:t>
                </a:r>
                <a:br>
                  <a:rPr lang="en-US" dirty="0"/>
                </a:br>
                <a:r>
                  <a:rPr lang="en-US" dirty="0">
                    <a:solidFill>
                      <a:srgbClr val="156082"/>
                    </a:solidFill>
                  </a:rPr>
                  <a:t>Jan Harms, </a:t>
                </a:r>
                <a:r>
                  <a:rPr lang="en-US" i="1" dirty="0">
                    <a:solidFill>
                      <a:srgbClr val="156082"/>
                    </a:solidFill>
                  </a:rPr>
                  <a:t>Phys. Rev. Lett.</a:t>
                </a:r>
                <a:r>
                  <a:rPr lang="en-US" dirty="0">
                    <a:solidFill>
                      <a:srgbClr val="156082"/>
                    </a:solidFill>
                  </a:rPr>
                  <a:t> </a:t>
                </a:r>
                <a:r>
                  <a:rPr lang="en-US" b="1" dirty="0">
                    <a:solidFill>
                      <a:srgbClr val="156082"/>
                    </a:solidFill>
                  </a:rPr>
                  <a:t>129</a:t>
                </a:r>
                <a:r>
                  <a:rPr lang="en-US" dirty="0">
                    <a:solidFill>
                      <a:srgbClr val="156082"/>
                    </a:solidFill>
                  </a:rPr>
                  <a:t> 071102 (2022)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Moon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⇒  </m:t>
                    </m:r>
                  </m:oMath>
                </a14:m>
                <a:r>
                  <a:rPr lang="en-US" b="1" dirty="0"/>
                  <a:t>Inertial regime:</a:t>
                </a:r>
                <a:r>
                  <a:rPr lang="en-US" dirty="0"/>
                  <a:t> Moon acts as fluid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Moon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⇒  </m:t>
                    </m:r>
                  </m:oMath>
                </a14:m>
                <a:r>
                  <a:rPr lang="en-US" b="1" dirty="0"/>
                  <a:t>Mechanical regime:</a:t>
                </a:r>
                <a:r>
                  <a:rPr lang="en-US" dirty="0"/>
                  <a:t> Moon acts as resonator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fundamental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 </m:t>
                    </m:r>
                  </m:oMath>
                </a14:m>
                <a:r>
                  <a:rPr lang="en-US" b="1" dirty="0"/>
                  <a:t>Elastic regime:</a:t>
                </a:r>
                <a:r>
                  <a:rPr lang="en-US" dirty="0"/>
                  <a:t> Moon acts as elastic solid</a:t>
                </a:r>
              </a:p>
              <a:p>
                <a:pPr>
                  <a:spcBef>
                    <a:spcPts val="1500"/>
                  </a:spcBef>
                </a:pPr>
                <a:r>
                  <a:rPr lang="en-US" b="1" dirty="0"/>
                  <a:t>Inertial regime: </a:t>
                </a:r>
                <a:r>
                  <a:rPr lang="en-US" dirty="0"/>
                  <a:t>end mirrors effectively decoupled from each other and from corner.</a:t>
                </a:r>
              </a:p>
              <a:p>
                <a:pPr marL="0" indent="0">
                  <a:buNone/>
                </a:pPr>
                <a:r>
                  <a:rPr lang="en-US" dirty="0"/>
                  <a:t>    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h𝐿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  (or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box>
                      <m:box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box>
                    <m:r>
                      <a:rPr lang="en-US" b="0" i="1" smtClean="0">
                        <a:latin typeface="Cambria Math" panose="02040503050406030204" pitchFamily="18" charset="0"/>
                      </a:rPr>
                      <m:t>h𝐿</m:t>
                    </m:r>
                  </m:oMath>
                </a14:m>
                <a:r>
                  <a:rPr lang="en-US" dirty="0"/>
                  <a:t> for single-arm </a:t>
                </a:r>
                <a:r>
                  <a:rPr lang="en-US" dirty="0" err="1"/>
                  <a:t>strainmeter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4068F3-998A-F19A-197A-E912A0BABD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31668"/>
                <a:ext cx="11430000" cy="4876800"/>
              </a:xfrm>
              <a:blipFill>
                <a:blip r:embed="rId2"/>
                <a:stretch>
                  <a:fillRect l="-1227" t="-2625" b="-12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DF282-CEAD-9214-9F8F-EE0A4F3AF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9BC89-F9A5-BEFD-0F28-C7F793B5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and Instrumental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167270-5610-6A0E-4793-01D2EA8199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spcBef>
                    <a:spcPts val="1500"/>
                  </a:spcBef>
                </a:pPr>
                <a:r>
                  <a:rPr lang="en-US" b="1" dirty="0"/>
                  <a:t>Resonant regime:</a:t>
                </a:r>
                <a:r>
                  <a:rPr lang="en-US" dirty="0"/>
                  <a:t> Estimate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of normal modes with </a:t>
                </a:r>
                <a:r>
                  <a:rPr lang="en-US" dirty="0" err="1"/>
                  <a:t>Mineos</a:t>
                </a:r>
                <a:r>
                  <a:rPr lang="en-US" dirty="0"/>
                  <a:t> software;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seismic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Hz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;</a:t>
                </a:r>
              </a:p>
              <a:p>
                <a:pPr marL="0" indent="0">
                  <a:spcBef>
                    <a:spcPts val="1500"/>
                  </a:spcBef>
                  <a:buNone/>
                </a:pPr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eff</m:t>
                        </m:r>
                      </m:sub>
                    </m:sSub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Moon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marL="0" indent="0">
                  <a:spcBef>
                    <a:spcPts val="6500"/>
                  </a:spcBef>
                  <a:buNone/>
                </a:pPr>
                <a:r>
                  <a:rPr lang="en-US" dirty="0"/>
                  <a:t>  at resonance frequency of single mode; total response is</a:t>
                </a:r>
                <a:br>
                  <a:rPr lang="en-US" dirty="0"/>
                </a:br>
                <a:r>
                  <a:rPr lang="en-US" dirty="0"/>
                  <a:t>  sum over all normal modes.</a:t>
                </a:r>
              </a:p>
              <a:p>
                <a:r>
                  <a:rPr lang="en-US" b="1" dirty="0"/>
                  <a:t>Elastic regime: </a:t>
                </a:r>
                <a:r>
                  <a:rPr lang="en-US" dirty="0"/>
                  <a:t>Tidal force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Moon</m:t>
                        </m:r>
                      </m:sub>
                    </m:sSub>
                    <m:acc>
                      <m:accPr>
                        <m:chr m:val="̈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br>
                  <a:rPr lang="en-US" dirty="0"/>
                </a:br>
                <a:r>
                  <a:rPr lang="en-US" dirty="0"/>
                  <a:t>produces elastic deformation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Moon</m:t>
                        </m:r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167270-5610-6A0E-4793-01D2EA8199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7" t="-2625" r="-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C7B08-DDE5-F5D0-E269-D2299FC42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63F4D7-203A-B2C2-9F0C-56D5DE654605}"/>
                  </a:ext>
                </a:extLst>
              </p:cNvPr>
              <p:cNvSpPr txBox="1"/>
              <p:nvPr/>
            </p:nvSpPr>
            <p:spPr>
              <a:xfrm>
                <a:off x="2547257" y="2696028"/>
                <a:ext cx="1367361" cy="104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a:rPr lang="en-US" sz="3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nor/>
                                </m:rPr>
                                <a:rPr lang="en-US" sz="3200" b="0" i="0" smtClean="0">
                                  <a:solidFill>
                                    <a:schemeClr val="accent1"/>
                                  </a:solidFill>
                                  <a:latin typeface="Bai Medium 60" panose="00000600000000000000" pitchFamily="2" charset="-34"/>
                                  <a:cs typeface="Bai Medium 60" panose="00000600000000000000" pitchFamily="2" charset="-34"/>
                                </a:rPr>
                                <m:t>surface</m:t>
                              </m:r>
                              <m:r>
                                <m:rPr>
                                  <m:nor/>
                                </m:rPr>
                                <a:rPr lang="en-US" sz="3200">
                                  <a:solidFill>
                                    <a:schemeClr val="accent1"/>
                                  </a:solidFill>
                                  <a:latin typeface="Bai Medium 60" panose="00000600000000000000" pitchFamily="2" charset="-34"/>
                                  <a:cs typeface="Bai Medium 60" panose="00000600000000000000" pitchFamily="2" charset="-34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en-US" sz="3200" b="0" i="0" smtClean="0">
                                  <a:solidFill>
                                    <a:schemeClr val="accent1"/>
                                  </a:solidFill>
                                  <a:latin typeface="Bai Medium 60" panose="00000600000000000000" pitchFamily="2" charset="-34"/>
                                  <a:cs typeface="Bai Medium 60" panose="00000600000000000000" pitchFamily="2" charset="-34"/>
                                </a:rPr>
                                <m:t>movement</m:t>
                              </m:r>
                            </m:e>
                          </m:eqArr>
                        </m:lim>
                      </m:limLow>
                    </m:oMath>
                  </m:oMathPara>
                </a14:m>
                <a:endParaRPr lang="en-US" sz="3200" dirty="0">
                  <a:solidFill>
                    <a:schemeClr val="accent1"/>
                  </a:solidFill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63F4D7-203A-B2C2-9F0C-56D5DE654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7257" y="2696028"/>
                <a:ext cx="1367361" cy="10467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228891-F1D6-81B5-7E42-1D2B5E5C853A}"/>
                  </a:ext>
                </a:extLst>
              </p:cNvPr>
              <p:cNvSpPr txBox="1"/>
              <p:nvPr/>
            </p:nvSpPr>
            <p:spPr>
              <a:xfrm>
                <a:off x="3839029" y="2696028"/>
                <a:ext cx="1905971" cy="104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a:rPr lang="en-US" sz="3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3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lang="en-US" sz="3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nor/>
                                </m:rPr>
                                <a:rPr lang="en-US" sz="3200" b="0" i="0" smtClean="0">
                                  <a:solidFill>
                                    <a:schemeClr val="accent1"/>
                                  </a:solidFill>
                                  <a:latin typeface="Bai Medium 60" panose="00000600000000000000" pitchFamily="2" charset="-34"/>
                                  <a:cs typeface="Bai Medium 60" panose="00000600000000000000" pitchFamily="2" charset="-34"/>
                                </a:rPr>
                                <m:t>differential</m:t>
                              </m:r>
                              <m:r>
                                <m:rPr>
                                  <m:nor/>
                                </m:rPr>
                                <a:rPr lang="en-US" sz="3200">
                                  <a:solidFill>
                                    <a:schemeClr val="accent1"/>
                                  </a:solidFill>
                                  <a:latin typeface="Bai Medium 60" panose="00000600000000000000" pitchFamily="2" charset="-34"/>
                                  <a:cs typeface="Bai Medium 60" panose="00000600000000000000" pitchFamily="2" charset="-34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en-US" sz="3200" b="0" i="0" smtClean="0">
                                  <a:solidFill>
                                    <a:schemeClr val="accent1"/>
                                  </a:solidFill>
                                  <a:latin typeface="Bai Medium 60" panose="00000600000000000000" pitchFamily="2" charset="-34"/>
                                  <a:cs typeface="Bai Medium 60" panose="00000600000000000000" pitchFamily="2" charset="-34"/>
                                </a:rPr>
                                <m:t>movement</m:t>
                              </m:r>
                            </m:e>
                          </m:eqArr>
                        </m:lim>
                      </m:limLow>
                    </m:oMath>
                  </m:oMathPara>
                </a14:m>
                <a:endParaRPr lang="en-US" sz="3200" dirty="0">
                  <a:solidFill>
                    <a:schemeClr val="accent1"/>
                  </a:solidFill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228891-F1D6-81B5-7E42-1D2B5E5C8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029" y="2696028"/>
                <a:ext cx="1905971" cy="1046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45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4461C-3FA6-3D03-A7AB-E9C4F4105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and Instrumental Response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12FFF-71D0-05A3-3A3A-C29C849EF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E5A3F64-C3AA-BEDB-23B4-CCBBF808BD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466326" y="1066800"/>
            <a:ext cx="7259347" cy="55573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25FBB8F-8E85-F219-9F85-6CAE62C83E12}"/>
                  </a:ext>
                </a:extLst>
              </p:cNvPr>
              <p:cNvSpPr txBox="1"/>
              <p:nvPr/>
            </p:nvSpPr>
            <p:spPr>
              <a:xfrm>
                <a:off x="5793314" y="6248400"/>
                <a:ext cx="9648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Hz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25FBB8F-8E85-F219-9F85-6CAE62C83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314" y="6248400"/>
                <a:ext cx="964880" cy="369332"/>
              </a:xfrm>
              <a:prstGeom prst="rect">
                <a:avLst/>
              </a:prstGeom>
              <a:blipFill>
                <a:blip r:embed="rId4"/>
                <a:stretch>
                  <a:fillRect l="-8176" r="-8805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23CAA0-23D6-F074-9C19-C21DDF826027}"/>
                  </a:ext>
                </a:extLst>
              </p:cNvPr>
              <p:cNvSpPr txBox="1"/>
              <p:nvPr/>
            </p:nvSpPr>
            <p:spPr>
              <a:xfrm rot="16200000">
                <a:off x="996756" y="3430395"/>
                <a:ext cx="29391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Bai Jamjuree Medium" panose="00000600000000000000" pitchFamily="2" charset="-34"/>
                        </a:rPr>
                        <m:t>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Bai Jamjuree Medium" panose="00000600000000000000" pitchFamily="2" charset="-34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Bai Jamjuree Medium" panose="00000600000000000000" pitchFamily="2" charset="-34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Bai Jamjuree Medium" panose="00000600000000000000" pitchFamily="2" charset="-34"/>
                        </a:rPr>
                        <m:t>/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Bai Jamjuree Medium" panose="00000600000000000000" pitchFamily="2" charset="-34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     (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m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strain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23CAA0-23D6-F074-9C19-C21DDF826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96756" y="3430395"/>
                <a:ext cx="2939142" cy="461665"/>
              </a:xfrm>
              <a:prstGeom prst="rect">
                <a:avLst/>
              </a:prstGeom>
              <a:blipFill>
                <a:blip r:embed="rId5"/>
                <a:stretch>
                  <a:fillRect r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672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17CAA-C857-D1DF-51C9-671C28893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63AA-0FB3-8912-7E69-491D6F6EF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and Instrumental Response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44146-FCDC-10C2-7107-B2256779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B739333-AEA0-37B7-92E9-0DB868E513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466326" y="1066800"/>
            <a:ext cx="7259347" cy="55573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3009163-B6E1-909D-97EE-33364254A110}"/>
                  </a:ext>
                </a:extLst>
              </p:cNvPr>
              <p:cNvSpPr txBox="1"/>
              <p:nvPr/>
            </p:nvSpPr>
            <p:spPr>
              <a:xfrm>
                <a:off x="5793314" y="6248400"/>
                <a:ext cx="9648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Hz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25FBB8F-8E85-F219-9F85-6CAE62C83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314" y="6248400"/>
                <a:ext cx="964880" cy="369332"/>
              </a:xfrm>
              <a:prstGeom prst="rect">
                <a:avLst/>
              </a:prstGeom>
              <a:blipFill>
                <a:blip r:embed="rId4"/>
                <a:stretch>
                  <a:fillRect l="-8176" r="-8805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15D02E-B16A-9C62-5422-DFAE08793C58}"/>
                  </a:ext>
                </a:extLst>
              </p:cNvPr>
              <p:cNvSpPr txBox="1"/>
              <p:nvPr/>
            </p:nvSpPr>
            <p:spPr>
              <a:xfrm rot="16200000">
                <a:off x="1107006" y="3387815"/>
                <a:ext cx="2718639" cy="539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Bai Jamjuree Medium" panose="00000600000000000000" pitchFamily="2" charset="-34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Bai Jamjuree Medium" panose="00000600000000000000" pitchFamily="2" charset="-34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Bai Jamjuree Medium" panose="00000600000000000000" pitchFamily="2" charset="-34"/>
                                </a:rPr>
                                <m:t>𝑥</m:t>
                              </m:r>
                            </m:sub>
                          </m:sSub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  (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strain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m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cs typeface="Bai Jamjuree Medium" panose="00000600000000000000" pitchFamily="2" charset="-34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Bai Jamjuree Medium" panose="00000600000000000000" pitchFamily="2" charset="-34"/>
                  <a:cs typeface="Bai Jamjuree Medium" panose="00000600000000000000" pitchFamily="2" charset="-3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15D02E-B16A-9C62-5422-DFAE08793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107006" y="3387815"/>
                <a:ext cx="2718639" cy="5395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653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DCCC9-AB8D-23A5-50B4-B0039C14C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Astrophysical Sensitivity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A32815-4EDC-5038-1DC3-C5B60F4E7F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Characteristic strain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rad>
                  </m:oMath>
                </a14:m>
                <a:endParaRPr lang="en-US" dirty="0"/>
              </a:p>
              <a:p>
                <a:r>
                  <a:rPr lang="en-US" dirty="0"/>
                  <a:t>Compare with current &amp; proposed detectors, and several known and expected sources:</a:t>
                </a:r>
              </a:p>
              <a:p>
                <a:pPr lvl="1"/>
                <a:r>
                  <a:rPr lang="en-US" dirty="0"/>
                  <a:t>Stellar-mass </a:t>
                </a:r>
                <a:r>
                  <a:rPr lang="en-US" dirty="0" err="1"/>
                  <a:t>inspirals</a:t>
                </a:r>
                <a:r>
                  <a:rPr lang="en-US" dirty="0"/>
                  <a:t> (e.g. GW150914, GW170817)</a:t>
                </a:r>
              </a:p>
              <a:p>
                <a:pPr lvl="1"/>
                <a:r>
                  <a:rPr lang="en-US" dirty="0"/>
                  <a:t>Estimated supermassive black hole </a:t>
                </a:r>
                <a:r>
                  <a:rPr lang="en-US" dirty="0" err="1"/>
                  <a:t>inspiral</a:t>
                </a:r>
                <a:r>
                  <a:rPr lang="en-US" dirty="0"/>
                  <a:t> (SMBHB)</a:t>
                </a:r>
              </a:p>
              <a:p>
                <a:pPr lvl="1"/>
                <a:r>
                  <a:rPr lang="en-US" dirty="0"/>
                  <a:t>Known white dwarf binaries (WDB)</a:t>
                </a:r>
              </a:p>
              <a:p>
                <a:pPr lvl="1"/>
                <a:r>
                  <a:rPr lang="en-US" dirty="0"/>
                  <a:t>Estimated WDB confusion foreground</a:t>
                </a:r>
              </a:p>
              <a:p>
                <a:pPr lvl="1"/>
                <a:r>
                  <a:rPr lang="en-US" dirty="0"/>
                  <a:t>Primordial background upper limit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(assuming slow-roll inflation, constrained by CMB, may require independent detector to verify)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A32815-4EDC-5038-1DC3-C5B60F4E7F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7" t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C8252-A257-1849-226F-498C3F40F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7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1603-9B73-2A58-235F-ADA8DBE4C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Astrophysical Sensitivity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02BD0-414C-6D7B-CC5E-78208DC5F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C9825D-1680-0B72-B2A2-5D769686B9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409927" y="1066800"/>
            <a:ext cx="8873444" cy="563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1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B7126-56FD-FE74-8626-92DC74D71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Questions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27E56A-1323-B735-029F-6455E61C8F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Fundamental noise:</a:t>
                </a:r>
              </a:p>
              <a:p>
                <a:pPr lvl="1"/>
                <a:r>
                  <a:rPr lang="en-US" dirty="0"/>
                  <a:t>Can we achieve coating-limited thermal noise?  </a:t>
                </a:r>
                <a:r>
                  <a:rPr lang="en-US" dirty="0">
                    <a:solidFill>
                      <a:schemeClr val="accent1"/>
                    </a:solidFill>
                  </a:rPr>
                  <a:t>(Tech demo)</a:t>
                </a:r>
              </a:p>
              <a:p>
                <a:pPr lvl="1"/>
                <a:r>
                  <a:rPr lang="en-US" dirty="0"/>
                  <a:t>Is there a seismic noise floor?  </a:t>
                </a:r>
                <a:r>
                  <a:rPr lang="en-US" dirty="0">
                    <a:solidFill>
                      <a:schemeClr val="accent1"/>
                    </a:solidFill>
                  </a:rPr>
                  <a:t>(FSS)</a:t>
                </a:r>
                <a:r>
                  <a:rPr lang="en-US" dirty="0"/>
                  <a:t>  Can it be mitigated?</a:t>
                </a:r>
              </a:p>
              <a:p>
                <a:pPr lvl="1"/>
                <a:r>
                  <a:rPr lang="en-US" dirty="0">
                    <a:solidFill>
                      <a:schemeClr val="accent1"/>
                    </a:solidFill>
                  </a:rPr>
                  <a:t>And many more…</a:t>
                </a:r>
              </a:p>
              <a:p>
                <a:r>
                  <a:rPr lang="en-US" dirty="0"/>
                  <a:t>Response:</a:t>
                </a:r>
              </a:p>
              <a:p>
                <a:pPr lvl="1"/>
                <a:r>
                  <a:rPr lang="en-US" dirty="0"/>
                  <a:t>What are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 of Lunar normal modes?  </a:t>
                </a:r>
                <a:r>
                  <a:rPr lang="en-US" dirty="0">
                    <a:solidFill>
                      <a:schemeClr val="accent1"/>
                    </a:solidFill>
                  </a:rPr>
                  <a:t>(FSS)</a:t>
                </a:r>
              </a:p>
              <a:p>
                <a:pPr lvl="1"/>
                <a:r>
                  <a:rPr lang="en-US" dirty="0"/>
                  <a:t>How do they respond to incident GWs?</a:t>
                </a:r>
              </a:p>
              <a:p>
                <a:r>
                  <a:rPr lang="en-US" dirty="0"/>
                  <a:t>Astrophysical sources:</a:t>
                </a:r>
              </a:p>
              <a:p>
                <a:pPr lvl="1"/>
                <a:r>
                  <a:rPr lang="en-US" dirty="0"/>
                  <a:t>How to measure stochastic background from normal modes?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27E56A-1323-B735-029F-6455E61C8F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27" t="-2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D20E4-02A2-3583-4BDF-729EDFC8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57AF6-14DD-4107-B87F-95CA56E40B1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7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C00000"/>
      </a:accent6>
      <a:hlink>
        <a:srgbClr val="95DCF7"/>
      </a:hlink>
      <a:folHlink>
        <a:srgbClr val="60CBF3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latin typeface="Bai Jamjuree Medium" panose="00000600000000000000" pitchFamily="2" charset="-34"/>
            <a:cs typeface="Bai Jamjuree Medium" panose="00000600000000000000" pitchFamily="2" charset="-34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29556</TotalTime>
  <Words>1323</Words>
  <Application>Microsoft Office PowerPoint</Application>
  <PresentationFormat>Widescreen</PresentationFormat>
  <Paragraphs>180</Paragraphs>
  <Slides>27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Courier New</vt:lpstr>
      <vt:lpstr>Aptos</vt:lpstr>
      <vt:lpstr>Arial</vt:lpstr>
      <vt:lpstr>Bai Jamjuree Medium</vt:lpstr>
      <vt:lpstr>Cambria Math</vt:lpstr>
      <vt:lpstr>Bai Medium 60</vt:lpstr>
      <vt:lpstr>Aptos Display</vt:lpstr>
      <vt:lpstr>Office Theme</vt:lpstr>
      <vt:lpstr>Laser Interferometer Lunar Antenna: A Sub-Hz Gravitational-Wave Detector on the Moon</vt:lpstr>
      <vt:lpstr>Outline</vt:lpstr>
      <vt:lpstr>Science</vt:lpstr>
      <vt:lpstr>Science</vt:lpstr>
      <vt:lpstr>Science</vt:lpstr>
      <vt:lpstr>Mission Concept</vt:lpstr>
      <vt:lpstr>Mission Concept</vt:lpstr>
      <vt:lpstr>Mission Concept</vt:lpstr>
      <vt:lpstr>Mission Concept</vt:lpstr>
      <vt:lpstr>Why the Moon?</vt:lpstr>
      <vt:lpstr>Why the Moon?</vt:lpstr>
      <vt:lpstr>Why the Moon?</vt:lpstr>
      <vt:lpstr>LILA Collaboration</vt:lpstr>
      <vt:lpstr>LILA Collaboration</vt:lpstr>
      <vt:lpstr>PowerPoint Presentation</vt:lpstr>
      <vt:lpstr>Fundamental Noise Sources</vt:lpstr>
      <vt:lpstr>Fundamental Noise Sources</vt:lpstr>
      <vt:lpstr>Fundamental Noise Sources</vt:lpstr>
      <vt:lpstr>Fundamental Noise Sources</vt:lpstr>
      <vt:lpstr>Fundamental Noise Sources</vt:lpstr>
      <vt:lpstr>Lunar and Instrumental Response</vt:lpstr>
      <vt:lpstr>Lunar and Instrumental Response</vt:lpstr>
      <vt:lpstr>Lunar and Instrumental Response</vt:lpstr>
      <vt:lpstr>Lunar and Instrumental Response</vt:lpstr>
      <vt:lpstr>Astrophysical Sensitivity</vt:lpstr>
      <vt:lpstr>Astrophysical Sensitivity</vt:lpstr>
      <vt:lpstr>Open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 I Chapter 1: Vector Analysis</dc:title>
  <dc:creator>Teviet Creighton</dc:creator>
  <cp:lastModifiedBy>Teviet Creighton</cp:lastModifiedBy>
  <cp:revision>228</cp:revision>
  <dcterms:created xsi:type="dcterms:W3CDTF">2024-05-15T11:54:58Z</dcterms:created>
  <dcterms:modified xsi:type="dcterms:W3CDTF">2026-06-03T06:10:11Z</dcterms:modified>
</cp:coreProperties>
</file>